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64" r:id="rId3"/>
    <p:sldId id="265" r:id="rId4"/>
    <p:sldId id="289" r:id="rId5"/>
    <p:sldId id="266" r:id="rId6"/>
    <p:sldId id="258" r:id="rId7"/>
    <p:sldId id="259" r:id="rId8"/>
    <p:sldId id="283" r:id="rId9"/>
    <p:sldId id="269" r:id="rId10"/>
    <p:sldId id="271" r:id="rId11"/>
    <p:sldId id="272" r:id="rId12"/>
    <p:sldId id="273" r:id="rId13"/>
    <p:sldId id="263" r:id="rId14"/>
    <p:sldId id="290" r:id="rId15"/>
    <p:sldId id="291" r:id="rId16"/>
    <p:sldId id="287" r:id="rId17"/>
    <p:sldId id="281" r:id="rId18"/>
    <p:sldId id="257" r:id="rId19"/>
    <p:sldId id="292" r:id="rId20"/>
    <p:sldId id="286" r:id="rId21"/>
    <p:sldId id="293"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11"/>
    <p:restoredTop sz="94681"/>
  </p:normalViewPr>
  <p:slideViewPr>
    <p:cSldViewPr snapToGrid="0" snapToObjects="1">
      <p:cViewPr varScale="1">
        <p:scale>
          <a:sx n="128" d="100"/>
          <a:sy n="128" d="100"/>
        </p:scale>
        <p:origin x="5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C792F3-E968-4EFE-93C6-391CE088E2F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964A1CF-6BC6-41DC-9D30-0863D482F0D3}">
      <dgm:prSet/>
      <dgm:spPr/>
      <dgm:t>
        <a:bodyPr/>
        <a:lstStyle/>
        <a:p>
          <a:r>
            <a:rPr lang="en-GB"/>
            <a:t>Identify photographic skills and techniques such as: line, form, pattern, shape, colour, detail, atmosphere, lighting </a:t>
          </a:r>
          <a:endParaRPr lang="en-US"/>
        </a:p>
      </dgm:t>
    </dgm:pt>
    <dgm:pt modelId="{27C46286-0CE2-4E25-9892-85ECFA2BF241}" type="parTrans" cxnId="{7D108BC5-3367-4F23-A548-CABAF863959F}">
      <dgm:prSet/>
      <dgm:spPr/>
      <dgm:t>
        <a:bodyPr/>
        <a:lstStyle/>
        <a:p>
          <a:endParaRPr lang="en-US"/>
        </a:p>
      </dgm:t>
    </dgm:pt>
    <dgm:pt modelId="{7F855BD7-14E2-4E4B-9465-329A1C68B37C}" type="sibTrans" cxnId="{7D108BC5-3367-4F23-A548-CABAF863959F}">
      <dgm:prSet/>
      <dgm:spPr/>
      <dgm:t>
        <a:bodyPr/>
        <a:lstStyle/>
        <a:p>
          <a:endParaRPr lang="en-US"/>
        </a:p>
      </dgm:t>
    </dgm:pt>
    <dgm:pt modelId="{368A7754-4DE0-4DF4-B366-DBEFD0538255}">
      <dgm:prSet/>
      <dgm:spPr/>
      <dgm:t>
        <a:bodyPr/>
        <a:lstStyle/>
        <a:p>
          <a:r>
            <a:rPr lang="en-GB"/>
            <a:t>Show an understanding of photo analysis </a:t>
          </a:r>
          <a:endParaRPr lang="en-US"/>
        </a:p>
      </dgm:t>
    </dgm:pt>
    <dgm:pt modelId="{E7954072-82BC-431D-8564-87E6AD7D976C}" type="parTrans" cxnId="{D7FE60B2-6D7F-4060-83C1-138970832B37}">
      <dgm:prSet/>
      <dgm:spPr/>
      <dgm:t>
        <a:bodyPr/>
        <a:lstStyle/>
        <a:p>
          <a:endParaRPr lang="en-US"/>
        </a:p>
      </dgm:t>
    </dgm:pt>
    <dgm:pt modelId="{188BAB34-1178-4D9B-BBB1-C05E1FB9BDF9}" type="sibTrans" cxnId="{D7FE60B2-6D7F-4060-83C1-138970832B37}">
      <dgm:prSet/>
      <dgm:spPr/>
      <dgm:t>
        <a:bodyPr/>
        <a:lstStyle/>
        <a:p>
          <a:endParaRPr lang="en-US"/>
        </a:p>
      </dgm:t>
    </dgm:pt>
    <dgm:pt modelId="{257E6E19-EB30-4F71-ABD0-048019AFFEAA}">
      <dgm:prSet/>
      <dgm:spPr/>
      <dgm:t>
        <a:bodyPr/>
        <a:lstStyle/>
        <a:p>
          <a:r>
            <a:rPr lang="en-GB"/>
            <a:t>Discuss how photographers convey messages </a:t>
          </a:r>
          <a:endParaRPr lang="en-US"/>
        </a:p>
      </dgm:t>
    </dgm:pt>
    <dgm:pt modelId="{691E74B3-AC4A-4E36-A77B-8664BBBE11BA}" type="parTrans" cxnId="{0A931FF4-D920-4A23-9312-A8F2EE06B60F}">
      <dgm:prSet/>
      <dgm:spPr/>
      <dgm:t>
        <a:bodyPr/>
        <a:lstStyle/>
        <a:p>
          <a:endParaRPr lang="en-US"/>
        </a:p>
      </dgm:t>
    </dgm:pt>
    <dgm:pt modelId="{344E82E3-113A-4FDE-86D8-C58823597EFA}" type="sibTrans" cxnId="{0A931FF4-D920-4A23-9312-A8F2EE06B60F}">
      <dgm:prSet/>
      <dgm:spPr/>
      <dgm:t>
        <a:bodyPr/>
        <a:lstStyle/>
        <a:p>
          <a:endParaRPr lang="en-US"/>
        </a:p>
      </dgm:t>
    </dgm:pt>
    <dgm:pt modelId="{6449D577-0FE6-4B2A-BC5E-F513AC36F3F2}" type="pres">
      <dgm:prSet presAssocID="{20C792F3-E968-4EFE-93C6-391CE088E2FB}" presName="root" presStyleCnt="0">
        <dgm:presLayoutVars>
          <dgm:dir/>
          <dgm:resizeHandles val="exact"/>
        </dgm:presLayoutVars>
      </dgm:prSet>
      <dgm:spPr/>
    </dgm:pt>
    <dgm:pt modelId="{F8F14E23-E8BB-4BF5-BCB6-C84A2EE0B3BE}" type="pres">
      <dgm:prSet presAssocID="{9964A1CF-6BC6-41DC-9D30-0863D482F0D3}" presName="compNode" presStyleCnt="0"/>
      <dgm:spPr/>
    </dgm:pt>
    <dgm:pt modelId="{5C4E82E9-AB1B-48B9-AEE8-9D6FD41CB26C}" type="pres">
      <dgm:prSet presAssocID="{9964A1CF-6BC6-41DC-9D30-0863D482F0D3}" presName="bgRect" presStyleLbl="bgShp" presStyleIdx="0" presStyleCnt="3"/>
      <dgm:spPr/>
    </dgm:pt>
    <dgm:pt modelId="{135F94B4-E528-4D56-89FA-A056C3B20C43}" type="pres">
      <dgm:prSet presAssocID="{9964A1CF-6BC6-41DC-9D30-0863D482F0D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mage"/>
        </a:ext>
      </dgm:extLst>
    </dgm:pt>
    <dgm:pt modelId="{6E30BDC0-7A19-4122-9B06-6D7C1ACCC05E}" type="pres">
      <dgm:prSet presAssocID="{9964A1CF-6BC6-41DC-9D30-0863D482F0D3}" presName="spaceRect" presStyleCnt="0"/>
      <dgm:spPr/>
    </dgm:pt>
    <dgm:pt modelId="{1DD8112E-99E0-4973-A09B-61C5A98F9A47}" type="pres">
      <dgm:prSet presAssocID="{9964A1CF-6BC6-41DC-9D30-0863D482F0D3}" presName="parTx" presStyleLbl="revTx" presStyleIdx="0" presStyleCnt="3">
        <dgm:presLayoutVars>
          <dgm:chMax val="0"/>
          <dgm:chPref val="0"/>
        </dgm:presLayoutVars>
      </dgm:prSet>
      <dgm:spPr/>
    </dgm:pt>
    <dgm:pt modelId="{8F60BFDC-E02D-4FD1-9F51-E329F1A801E4}" type="pres">
      <dgm:prSet presAssocID="{7F855BD7-14E2-4E4B-9465-329A1C68B37C}" presName="sibTrans" presStyleCnt="0"/>
      <dgm:spPr/>
    </dgm:pt>
    <dgm:pt modelId="{EB8F236B-5123-45D4-BFD4-EFBC37E6A012}" type="pres">
      <dgm:prSet presAssocID="{368A7754-4DE0-4DF4-B366-DBEFD0538255}" presName="compNode" presStyleCnt="0"/>
      <dgm:spPr/>
    </dgm:pt>
    <dgm:pt modelId="{918EAFEA-95C2-4034-ACF6-D26159D37112}" type="pres">
      <dgm:prSet presAssocID="{368A7754-4DE0-4DF4-B366-DBEFD0538255}" presName="bgRect" presStyleLbl="bgShp" presStyleIdx="1" presStyleCnt="3"/>
      <dgm:spPr/>
    </dgm:pt>
    <dgm:pt modelId="{C3B4BBF9-F268-4933-86CA-666B0598935C}" type="pres">
      <dgm:prSet presAssocID="{368A7754-4DE0-4DF4-B366-DBEFD053825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mera"/>
        </a:ext>
      </dgm:extLst>
    </dgm:pt>
    <dgm:pt modelId="{3B7572C9-4973-4717-AB10-35E213CA5D9D}" type="pres">
      <dgm:prSet presAssocID="{368A7754-4DE0-4DF4-B366-DBEFD0538255}" presName="spaceRect" presStyleCnt="0"/>
      <dgm:spPr/>
    </dgm:pt>
    <dgm:pt modelId="{B91FF5AD-49FE-4D78-AC22-1C98570A3278}" type="pres">
      <dgm:prSet presAssocID="{368A7754-4DE0-4DF4-B366-DBEFD0538255}" presName="parTx" presStyleLbl="revTx" presStyleIdx="1" presStyleCnt="3">
        <dgm:presLayoutVars>
          <dgm:chMax val="0"/>
          <dgm:chPref val="0"/>
        </dgm:presLayoutVars>
      </dgm:prSet>
      <dgm:spPr/>
    </dgm:pt>
    <dgm:pt modelId="{CDC8F67D-66DF-4626-9780-57B78B6A6AF7}" type="pres">
      <dgm:prSet presAssocID="{188BAB34-1178-4D9B-BBB1-C05E1FB9BDF9}" presName="sibTrans" presStyleCnt="0"/>
      <dgm:spPr/>
    </dgm:pt>
    <dgm:pt modelId="{7F9A1689-1E85-40A8-8845-EDAF4745632A}" type="pres">
      <dgm:prSet presAssocID="{257E6E19-EB30-4F71-ABD0-048019AFFEAA}" presName="compNode" presStyleCnt="0"/>
      <dgm:spPr/>
    </dgm:pt>
    <dgm:pt modelId="{9E869224-4521-4454-955F-6F80E2575425}" type="pres">
      <dgm:prSet presAssocID="{257E6E19-EB30-4F71-ABD0-048019AFFEAA}" presName="bgRect" presStyleLbl="bgShp" presStyleIdx="2" presStyleCnt="3"/>
      <dgm:spPr/>
    </dgm:pt>
    <dgm:pt modelId="{56759A25-CDAD-434D-952F-47E3C767CF8B}" type="pres">
      <dgm:prSet presAssocID="{257E6E19-EB30-4F71-ABD0-048019AFFEA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ABFA856F-381C-4947-91DD-C4B20D3FE6AE}" type="pres">
      <dgm:prSet presAssocID="{257E6E19-EB30-4F71-ABD0-048019AFFEAA}" presName="spaceRect" presStyleCnt="0"/>
      <dgm:spPr/>
    </dgm:pt>
    <dgm:pt modelId="{74D19F10-B8CE-453A-BA77-D1A81FB3D6AC}" type="pres">
      <dgm:prSet presAssocID="{257E6E19-EB30-4F71-ABD0-048019AFFEAA}" presName="parTx" presStyleLbl="revTx" presStyleIdx="2" presStyleCnt="3">
        <dgm:presLayoutVars>
          <dgm:chMax val="0"/>
          <dgm:chPref val="0"/>
        </dgm:presLayoutVars>
      </dgm:prSet>
      <dgm:spPr/>
    </dgm:pt>
  </dgm:ptLst>
  <dgm:cxnLst>
    <dgm:cxn modelId="{F4EC5418-E27B-49D2-80FF-1B0F4E129DD6}" type="presOf" srcId="{20C792F3-E968-4EFE-93C6-391CE088E2FB}" destId="{6449D577-0FE6-4B2A-BC5E-F513AC36F3F2}" srcOrd="0" destOrd="0" presId="urn:microsoft.com/office/officeart/2018/2/layout/IconVerticalSolidList"/>
    <dgm:cxn modelId="{638F0D63-2F2D-4589-A022-D66DB05A2FE6}" type="presOf" srcId="{9964A1CF-6BC6-41DC-9D30-0863D482F0D3}" destId="{1DD8112E-99E0-4973-A09B-61C5A98F9A47}" srcOrd="0" destOrd="0" presId="urn:microsoft.com/office/officeart/2018/2/layout/IconVerticalSolidList"/>
    <dgm:cxn modelId="{BB439A7C-F494-4A08-BA5D-FDCDEC5B2D24}" type="presOf" srcId="{368A7754-4DE0-4DF4-B366-DBEFD0538255}" destId="{B91FF5AD-49FE-4D78-AC22-1C98570A3278}" srcOrd="0" destOrd="0" presId="urn:microsoft.com/office/officeart/2018/2/layout/IconVerticalSolidList"/>
    <dgm:cxn modelId="{799B4383-AF89-492A-BC89-CA7B7BF5FA37}" type="presOf" srcId="{257E6E19-EB30-4F71-ABD0-048019AFFEAA}" destId="{74D19F10-B8CE-453A-BA77-D1A81FB3D6AC}" srcOrd="0" destOrd="0" presId="urn:microsoft.com/office/officeart/2018/2/layout/IconVerticalSolidList"/>
    <dgm:cxn modelId="{D7FE60B2-6D7F-4060-83C1-138970832B37}" srcId="{20C792F3-E968-4EFE-93C6-391CE088E2FB}" destId="{368A7754-4DE0-4DF4-B366-DBEFD0538255}" srcOrd="1" destOrd="0" parTransId="{E7954072-82BC-431D-8564-87E6AD7D976C}" sibTransId="{188BAB34-1178-4D9B-BBB1-C05E1FB9BDF9}"/>
    <dgm:cxn modelId="{7D108BC5-3367-4F23-A548-CABAF863959F}" srcId="{20C792F3-E968-4EFE-93C6-391CE088E2FB}" destId="{9964A1CF-6BC6-41DC-9D30-0863D482F0D3}" srcOrd="0" destOrd="0" parTransId="{27C46286-0CE2-4E25-9892-85ECFA2BF241}" sibTransId="{7F855BD7-14E2-4E4B-9465-329A1C68B37C}"/>
    <dgm:cxn modelId="{0A931FF4-D920-4A23-9312-A8F2EE06B60F}" srcId="{20C792F3-E968-4EFE-93C6-391CE088E2FB}" destId="{257E6E19-EB30-4F71-ABD0-048019AFFEAA}" srcOrd="2" destOrd="0" parTransId="{691E74B3-AC4A-4E36-A77B-8664BBBE11BA}" sibTransId="{344E82E3-113A-4FDE-86D8-C58823597EFA}"/>
    <dgm:cxn modelId="{2DA7384E-8394-48E3-BC52-BF78BF5A2D76}" type="presParOf" srcId="{6449D577-0FE6-4B2A-BC5E-F513AC36F3F2}" destId="{F8F14E23-E8BB-4BF5-BCB6-C84A2EE0B3BE}" srcOrd="0" destOrd="0" presId="urn:microsoft.com/office/officeart/2018/2/layout/IconVerticalSolidList"/>
    <dgm:cxn modelId="{C8EC0B77-3549-492E-8D9D-84AF940A5DE4}" type="presParOf" srcId="{F8F14E23-E8BB-4BF5-BCB6-C84A2EE0B3BE}" destId="{5C4E82E9-AB1B-48B9-AEE8-9D6FD41CB26C}" srcOrd="0" destOrd="0" presId="urn:microsoft.com/office/officeart/2018/2/layout/IconVerticalSolidList"/>
    <dgm:cxn modelId="{2DF1DAA0-3235-4057-A043-49FD59C7C39A}" type="presParOf" srcId="{F8F14E23-E8BB-4BF5-BCB6-C84A2EE0B3BE}" destId="{135F94B4-E528-4D56-89FA-A056C3B20C43}" srcOrd="1" destOrd="0" presId="urn:microsoft.com/office/officeart/2018/2/layout/IconVerticalSolidList"/>
    <dgm:cxn modelId="{D5DDDCC6-298E-4DAA-99F2-8565A0DEC707}" type="presParOf" srcId="{F8F14E23-E8BB-4BF5-BCB6-C84A2EE0B3BE}" destId="{6E30BDC0-7A19-4122-9B06-6D7C1ACCC05E}" srcOrd="2" destOrd="0" presId="urn:microsoft.com/office/officeart/2018/2/layout/IconVerticalSolidList"/>
    <dgm:cxn modelId="{4CC9BD3C-4A69-4126-8E95-60781D764868}" type="presParOf" srcId="{F8F14E23-E8BB-4BF5-BCB6-C84A2EE0B3BE}" destId="{1DD8112E-99E0-4973-A09B-61C5A98F9A47}" srcOrd="3" destOrd="0" presId="urn:microsoft.com/office/officeart/2018/2/layout/IconVerticalSolidList"/>
    <dgm:cxn modelId="{76726E40-7E99-49F2-A518-A2A3AE54AB4A}" type="presParOf" srcId="{6449D577-0FE6-4B2A-BC5E-F513AC36F3F2}" destId="{8F60BFDC-E02D-4FD1-9F51-E329F1A801E4}" srcOrd="1" destOrd="0" presId="urn:microsoft.com/office/officeart/2018/2/layout/IconVerticalSolidList"/>
    <dgm:cxn modelId="{6DC0F951-1B26-4064-AE18-5F7F8570DF9A}" type="presParOf" srcId="{6449D577-0FE6-4B2A-BC5E-F513AC36F3F2}" destId="{EB8F236B-5123-45D4-BFD4-EFBC37E6A012}" srcOrd="2" destOrd="0" presId="urn:microsoft.com/office/officeart/2018/2/layout/IconVerticalSolidList"/>
    <dgm:cxn modelId="{991EC35E-2FA2-467D-B7EA-BF6FC498D492}" type="presParOf" srcId="{EB8F236B-5123-45D4-BFD4-EFBC37E6A012}" destId="{918EAFEA-95C2-4034-ACF6-D26159D37112}" srcOrd="0" destOrd="0" presId="urn:microsoft.com/office/officeart/2018/2/layout/IconVerticalSolidList"/>
    <dgm:cxn modelId="{69829A32-C9BB-4DC3-882D-3DE6420240FB}" type="presParOf" srcId="{EB8F236B-5123-45D4-BFD4-EFBC37E6A012}" destId="{C3B4BBF9-F268-4933-86CA-666B0598935C}" srcOrd="1" destOrd="0" presId="urn:microsoft.com/office/officeart/2018/2/layout/IconVerticalSolidList"/>
    <dgm:cxn modelId="{0C390274-0AA6-48CA-A509-9783EF43EE9F}" type="presParOf" srcId="{EB8F236B-5123-45D4-BFD4-EFBC37E6A012}" destId="{3B7572C9-4973-4717-AB10-35E213CA5D9D}" srcOrd="2" destOrd="0" presId="urn:microsoft.com/office/officeart/2018/2/layout/IconVerticalSolidList"/>
    <dgm:cxn modelId="{C01DAEFC-894A-4806-88C7-0F0654A2DDA4}" type="presParOf" srcId="{EB8F236B-5123-45D4-BFD4-EFBC37E6A012}" destId="{B91FF5AD-49FE-4D78-AC22-1C98570A3278}" srcOrd="3" destOrd="0" presId="urn:microsoft.com/office/officeart/2018/2/layout/IconVerticalSolidList"/>
    <dgm:cxn modelId="{BC26209E-1482-4DAA-BE14-8675BE5B5834}" type="presParOf" srcId="{6449D577-0FE6-4B2A-BC5E-F513AC36F3F2}" destId="{CDC8F67D-66DF-4626-9780-57B78B6A6AF7}" srcOrd="3" destOrd="0" presId="urn:microsoft.com/office/officeart/2018/2/layout/IconVerticalSolidList"/>
    <dgm:cxn modelId="{E481EF0D-3BB7-457E-9569-F76957729013}" type="presParOf" srcId="{6449D577-0FE6-4B2A-BC5E-F513AC36F3F2}" destId="{7F9A1689-1E85-40A8-8845-EDAF4745632A}" srcOrd="4" destOrd="0" presId="urn:microsoft.com/office/officeart/2018/2/layout/IconVerticalSolidList"/>
    <dgm:cxn modelId="{02A6D47F-4212-4731-A8AB-E584A7F25F44}" type="presParOf" srcId="{7F9A1689-1E85-40A8-8845-EDAF4745632A}" destId="{9E869224-4521-4454-955F-6F80E2575425}" srcOrd="0" destOrd="0" presId="urn:microsoft.com/office/officeart/2018/2/layout/IconVerticalSolidList"/>
    <dgm:cxn modelId="{33BB86B8-7005-4684-A5FD-78F57DF2672A}" type="presParOf" srcId="{7F9A1689-1E85-40A8-8845-EDAF4745632A}" destId="{56759A25-CDAD-434D-952F-47E3C767CF8B}" srcOrd="1" destOrd="0" presId="urn:microsoft.com/office/officeart/2018/2/layout/IconVerticalSolidList"/>
    <dgm:cxn modelId="{34C734CF-2B6E-45C6-8A91-12EF1D0447C3}" type="presParOf" srcId="{7F9A1689-1E85-40A8-8845-EDAF4745632A}" destId="{ABFA856F-381C-4947-91DD-C4B20D3FE6AE}" srcOrd="2" destOrd="0" presId="urn:microsoft.com/office/officeart/2018/2/layout/IconVerticalSolidList"/>
    <dgm:cxn modelId="{DBB52A02-96ED-4A49-B942-243CA275B8B4}" type="presParOf" srcId="{7F9A1689-1E85-40A8-8845-EDAF4745632A}" destId="{74D19F10-B8CE-453A-BA77-D1A81FB3D6A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AB881F-6DEF-4FF1-B4A6-9A5C999DC85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314D3AD-5EC7-44C4-85FB-28BC5A5B2201}">
      <dgm:prSet/>
      <dgm:spPr/>
      <dgm:t>
        <a:bodyPr/>
        <a:lstStyle/>
        <a:p>
          <a:r>
            <a:rPr lang="en-US"/>
            <a:t>Do you want more people to pay more attention to keeping the world cleaner?</a:t>
          </a:r>
        </a:p>
      </dgm:t>
    </dgm:pt>
    <dgm:pt modelId="{EE315B01-BF48-41BB-804C-44C75C74660E}" type="parTrans" cxnId="{584BD96E-4259-4D13-8434-1C78824EC2AD}">
      <dgm:prSet/>
      <dgm:spPr/>
      <dgm:t>
        <a:bodyPr/>
        <a:lstStyle/>
        <a:p>
          <a:endParaRPr lang="en-US"/>
        </a:p>
      </dgm:t>
    </dgm:pt>
    <dgm:pt modelId="{EBE26ABA-466C-4681-BC1A-619159832AAD}" type="sibTrans" cxnId="{584BD96E-4259-4D13-8434-1C78824EC2AD}">
      <dgm:prSet/>
      <dgm:spPr/>
      <dgm:t>
        <a:bodyPr/>
        <a:lstStyle/>
        <a:p>
          <a:endParaRPr lang="en-US"/>
        </a:p>
      </dgm:t>
    </dgm:pt>
    <dgm:pt modelId="{509296E3-5E8B-4A03-8997-DBB21C79A115}">
      <dgm:prSet/>
      <dgm:spPr/>
      <dgm:t>
        <a:bodyPr/>
        <a:lstStyle/>
        <a:p>
          <a:r>
            <a:rPr lang="en-US"/>
            <a:t>Do you want animals to be treated better?</a:t>
          </a:r>
        </a:p>
      </dgm:t>
    </dgm:pt>
    <dgm:pt modelId="{A50E292A-67D5-4765-B5C1-F43362CDDB0D}" type="parTrans" cxnId="{813E6537-A32D-410D-9EC8-B053C5E7949C}">
      <dgm:prSet/>
      <dgm:spPr/>
      <dgm:t>
        <a:bodyPr/>
        <a:lstStyle/>
        <a:p>
          <a:endParaRPr lang="en-US"/>
        </a:p>
      </dgm:t>
    </dgm:pt>
    <dgm:pt modelId="{282D2994-B00C-4990-94EE-66AC327A7F92}" type="sibTrans" cxnId="{813E6537-A32D-410D-9EC8-B053C5E7949C}">
      <dgm:prSet/>
      <dgm:spPr/>
      <dgm:t>
        <a:bodyPr/>
        <a:lstStyle/>
        <a:p>
          <a:endParaRPr lang="en-US"/>
        </a:p>
      </dgm:t>
    </dgm:pt>
    <dgm:pt modelId="{AF576E3F-E596-4CDF-9B11-053DA054EFDA}">
      <dgm:prSet/>
      <dgm:spPr/>
      <dgm:t>
        <a:bodyPr/>
        <a:lstStyle/>
        <a:p>
          <a:r>
            <a:rPr lang="en-US"/>
            <a:t>Do you want the media to stop portraying ‘thin and skinny’ as the ideal?</a:t>
          </a:r>
        </a:p>
      </dgm:t>
    </dgm:pt>
    <dgm:pt modelId="{61CD1DCA-5191-4BE0-808E-EBF4BFC4BF27}" type="parTrans" cxnId="{46AD2F6A-3598-4F2E-A763-CC1E41351EC8}">
      <dgm:prSet/>
      <dgm:spPr/>
      <dgm:t>
        <a:bodyPr/>
        <a:lstStyle/>
        <a:p>
          <a:endParaRPr lang="en-US"/>
        </a:p>
      </dgm:t>
    </dgm:pt>
    <dgm:pt modelId="{7AEDE0DF-D1F8-4CED-968F-294D1B8813D3}" type="sibTrans" cxnId="{46AD2F6A-3598-4F2E-A763-CC1E41351EC8}">
      <dgm:prSet/>
      <dgm:spPr/>
      <dgm:t>
        <a:bodyPr/>
        <a:lstStyle/>
        <a:p>
          <a:endParaRPr lang="en-US"/>
        </a:p>
      </dgm:t>
    </dgm:pt>
    <dgm:pt modelId="{9551534B-CD10-4E1B-B741-D88E0F9BE595}">
      <dgm:prSet/>
      <dgm:spPr/>
      <dgm:t>
        <a:bodyPr/>
        <a:lstStyle/>
        <a:p>
          <a:r>
            <a:rPr lang="en-US"/>
            <a:t>Do you want certain ‘images’ to be accepted </a:t>
          </a:r>
        </a:p>
      </dgm:t>
    </dgm:pt>
    <dgm:pt modelId="{C21B7C89-C2D8-46A5-B845-A234C4AEE219}" type="parTrans" cxnId="{BAB18280-54FA-4538-9A02-6526994EF4C2}">
      <dgm:prSet/>
      <dgm:spPr/>
      <dgm:t>
        <a:bodyPr/>
        <a:lstStyle/>
        <a:p>
          <a:endParaRPr lang="en-US"/>
        </a:p>
      </dgm:t>
    </dgm:pt>
    <dgm:pt modelId="{B605CB16-D201-47E6-A3FD-5C579FE9E20E}" type="sibTrans" cxnId="{BAB18280-54FA-4538-9A02-6526994EF4C2}">
      <dgm:prSet/>
      <dgm:spPr/>
      <dgm:t>
        <a:bodyPr/>
        <a:lstStyle/>
        <a:p>
          <a:endParaRPr lang="en-US"/>
        </a:p>
      </dgm:t>
    </dgm:pt>
    <dgm:pt modelId="{9B3CEC20-7D7A-4674-8742-840EF5EA09D2}">
      <dgm:prSet/>
      <dgm:spPr/>
      <dgm:t>
        <a:bodyPr/>
        <a:lstStyle/>
        <a:p>
          <a:r>
            <a:rPr lang="en-US"/>
            <a:t>Do you want government to change their ways?</a:t>
          </a:r>
        </a:p>
      </dgm:t>
    </dgm:pt>
    <dgm:pt modelId="{A39983F9-C322-423F-908C-B3115A97DBCE}" type="parTrans" cxnId="{821BF83A-82CB-47BF-B044-8D52D7DA992A}">
      <dgm:prSet/>
      <dgm:spPr/>
      <dgm:t>
        <a:bodyPr/>
        <a:lstStyle/>
        <a:p>
          <a:endParaRPr lang="en-US"/>
        </a:p>
      </dgm:t>
    </dgm:pt>
    <dgm:pt modelId="{5A73105D-F0F9-4C06-B9A1-8AB715C578DB}" type="sibTrans" cxnId="{821BF83A-82CB-47BF-B044-8D52D7DA992A}">
      <dgm:prSet/>
      <dgm:spPr/>
      <dgm:t>
        <a:bodyPr/>
        <a:lstStyle/>
        <a:p>
          <a:endParaRPr lang="en-US"/>
        </a:p>
      </dgm:t>
    </dgm:pt>
    <dgm:pt modelId="{3346B785-2189-8643-AB94-7178054A3AB3}" type="pres">
      <dgm:prSet presAssocID="{F8AB881F-6DEF-4FF1-B4A6-9A5C999DC858}" presName="linear" presStyleCnt="0">
        <dgm:presLayoutVars>
          <dgm:animLvl val="lvl"/>
          <dgm:resizeHandles val="exact"/>
        </dgm:presLayoutVars>
      </dgm:prSet>
      <dgm:spPr/>
    </dgm:pt>
    <dgm:pt modelId="{B9719832-DDBC-0249-A278-25AB85C12BD2}" type="pres">
      <dgm:prSet presAssocID="{2314D3AD-5EC7-44C4-85FB-28BC5A5B2201}" presName="parentText" presStyleLbl="node1" presStyleIdx="0" presStyleCnt="5">
        <dgm:presLayoutVars>
          <dgm:chMax val="0"/>
          <dgm:bulletEnabled val="1"/>
        </dgm:presLayoutVars>
      </dgm:prSet>
      <dgm:spPr/>
    </dgm:pt>
    <dgm:pt modelId="{3A93E0DB-2A24-1248-995F-E36B044E2338}" type="pres">
      <dgm:prSet presAssocID="{EBE26ABA-466C-4681-BC1A-619159832AAD}" presName="spacer" presStyleCnt="0"/>
      <dgm:spPr/>
    </dgm:pt>
    <dgm:pt modelId="{FFAC946D-782B-6E47-ACF3-747DE6838898}" type="pres">
      <dgm:prSet presAssocID="{509296E3-5E8B-4A03-8997-DBB21C79A115}" presName="parentText" presStyleLbl="node1" presStyleIdx="1" presStyleCnt="5">
        <dgm:presLayoutVars>
          <dgm:chMax val="0"/>
          <dgm:bulletEnabled val="1"/>
        </dgm:presLayoutVars>
      </dgm:prSet>
      <dgm:spPr/>
    </dgm:pt>
    <dgm:pt modelId="{8FFB14AB-E69C-FE44-8A27-6880FEF59B19}" type="pres">
      <dgm:prSet presAssocID="{282D2994-B00C-4990-94EE-66AC327A7F92}" presName="spacer" presStyleCnt="0"/>
      <dgm:spPr/>
    </dgm:pt>
    <dgm:pt modelId="{CFAEA2A8-A6DA-9D44-9C92-CAB604FBF168}" type="pres">
      <dgm:prSet presAssocID="{AF576E3F-E596-4CDF-9B11-053DA054EFDA}" presName="parentText" presStyleLbl="node1" presStyleIdx="2" presStyleCnt="5">
        <dgm:presLayoutVars>
          <dgm:chMax val="0"/>
          <dgm:bulletEnabled val="1"/>
        </dgm:presLayoutVars>
      </dgm:prSet>
      <dgm:spPr/>
    </dgm:pt>
    <dgm:pt modelId="{E81F39EA-E32C-1C45-92EB-7A64403F2515}" type="pres">
      <dgm:prSet presAssocID="{7AEDE0DF-D1F8-4CED-968F-294D1B8813D3}" presName="spacer" presStyleCnt="0"/>
      <dgm:spPr/>
    </dgm:pt>
    <dgm:pt modelId="{0460A26F-2669-2148-A49C-B95281B7236B}" type="pres">
      <dgm:prSet presAssocID="{9551534B-CD10-4E1B-B741-D88E0F9BE595}" presName="parentText" presStyleLbl="node1" presStyleIdx="3" presStyleCnt="5">
        <dgm:presLayoutVars>
          <dgm:chMax val="0"/>
          <dgm:bulletEnabled val="1"/>
        </dgm:presLayoutVars>
      </dgm:prSet>
      <dgm:spPr/>
    </dgm:pt>
    <dgm:pt modelId="{D897F86F-94ED-EB4F-BA84-1963A79ACDF2}" type="pres">
      <dgm:prSet presAssocID="{B605CB16-D201-47E6-A3FD-5C579FE9E20E}" presName="spacer" presStyleCnt="0"/>
      <dgm:spPr/>
    </dgm:pt>
    <dgm:pt modelId="{082F4E3B-6874-DF43-870C-445D00E1C983}" type="pres">
      <dgm:prSet presAssocID="{9B3CEC20-7D7A-4674-8742-840EF5EA09D2}" presName="parentText" presStyleLbl="node1" presStyleIdx="4" presStyleCnt="5">
        <dgm:presLayoutVars>
          <dgm:chMax val="0"/>
          <dgm:bulletEnabled val="1"/>
        </dgm:presLayoutVars>
      </dgm:prSet>
      <dgm:spPr/>
    </dgm:pt>
  </dgm:ptLst>
  <dgm:cxnLst>
    <dgm:cxn modelId="{CB1C7E1C-BB38-EB46-95A3-14965D0B57AF}" type="presOf" srcId="{2314D3AD-5EC7-44C4-85FB-28BC5A5B2201}" destId="{B9719832-DDBC-0249-A278-25AB85C12BD2}" srcOrd="0" destOrd="0" presId="urn:microsoft.com/office/officeart/2005/8/layout/vList2"/>
    <dgm:cxn modelId="{813E6537-A32D-410D-9EC8-B053C5E7949C}" srcId="{F8AB881F-6DEF-4FF1-B4A6-9A5C999DC858}" destId="{509296E3-5E8B-4A03-8997-DBB21C79A115}" srcOrd="1" destOrd="0" parTransId="{A50E292A-67D5-4765-B5C1-F43362CDDB0D}" sibTransId="{282D2994-B00C-4990-94EE-66AC327A7F92}"/>
    <dgm:cxn modelId="{9A1F8137-8A82-2A41-998E-0E36836DD4B4}" type="presOf" srcId="{AF576E3F-E596-4CDF-9B11-053DA054EFDA}" destId="{CFAEA2A8-A6DA-9D44-9C92-CAB604FBF168}" srcOrd="0" destOrd="0" presId="urn:microsoft.com/office/officeart/2005/8/layout/vList2"/>
    <dgm:cxn modelId="{821BF83A-82CB-47BF-B044-8D52D7DA992A}" srcId="{F8AB881F-6DEF-4FF1-B4A6-9A5C999DC858}" destId="{9B3CEC20-7D7A-4674-8742-840EF5EA09D2}" srcOrd="4" destOrd="0" parTransId="{A39983F9-C322-423F-908C-B3115A97DBCE}" sibTransId="{5A73105D-F0F9-4C06-B9A1-8AB715C578DB}"/>
    <dgm:cxn modelId="{DE14BE3D-C913-6244-8116-57042945C734}" type="presOf" srcId="{F8AB881F-6DEF-4FF1-B4A6-9A5C999DC858}" destId="{3346B785-2189-8643-AB94-7178054A3AB3}" srcOrd="0" destOrd="0" presId="urn:microsoft.com/office/officeart/2005/8/layout/vList2"/>
    <dgm:cxn modelId="{46AD2F6A-3598-4F2E-A763-CC1E41351EC8}" srcId="{F8AB881F-6DEF-4FF1-B4A6-9A5C999DC858}" destId="{AF576E3F-E596-4CDF-9B11-053DA054EFDA}" srcOrd="2" destOrd="0" parTransId="{61CD1DCA-5191-4BE0-808E-EBF4BFC4BF27}" sibTransId="{7AEDE0DF-D1F8-4CED-968F-294D1B8813D3}"/>
    <dgm:cxn modelId="{584BD96E-4259-4D13-8434-1C78824EC2AD}" srcId="{F8AB881F-6DEF-4FF1-B4A6-9A5C999DC858}" destId="{2314D3AD-5EC7-44C4-85FB-28BC5A5B2201}" srcOrd="0" destOrd="0" parTransId="{EE315B01-BF48-41BB-804C-44C75C74660E}" sibTransId="{EBE26ABA-466C-4681-BC1A-619159832AAD}"/>
    <dgm:cxn modelId="{AECF4F7F-BDE8-D549-88A9-8ABBFC87445C}" type="presOf" srcId="{509296E3-5E8B-4A03-8997-DBB21C79A115}" destId="{FFAC946D-782B-6E47-ACF3-747DE6838898}" srcOrd="0" destOrd="0" presId="urn:microsoft.com/office/officeart/2005/8/layout/vList2"/>
    <dgm:cxn modelId="{BAB18280-54FA-4538-9A02-6526994EF4C2}" srcId="{F8AB881F-6DEF-4FF1-B4A6-9A5C999DC858}" destId="{9551534B-CD10-4E1B-B741-D88E0F9BE595}" srcOrd="3" destOrd="0" parTransId="{C21B7C89-C2D8-46A5-B845-A234C4AEE219}" sibTransId="{B605CB16-D201-47E6-A3FD-5C579FE9E20E}"/>
    <dgm:cxn modelId="{F3165F89-7E77-8D4B-B084-A0890521F3A1}" type="presOf" srcId="{9551534B-CD10-4E1B-B741-D88E0F9BE595}" destId="{0460A26F-2669-2148-A49C-B95281B7236B}" srcOrd="0" destOrd="0" presId="urn:microsoft.com/office/officeart/2005/8/layout/vList2"/>
    <dgm:cxn modelId="{E0D420C9-3071-5A48-8627-D1D7D8158F66}" type="presOf" srcId="{9B3CEC20-7D7A-4674-8742-840EF5EA09D2}" destId="{082F4E3B-6874-DF43-870C-445D00E1C983}" srcOrd="0" destOrd="0" presId="urn:microsoft.com/office/officeart/2005/8/layout/vList2"/>
    <dgm:cxn modelId="{55FB6219-75F9-594A-8E80-BC1BBE4251BA}" type="presParOf" srcId="{3346B785-2189-8643-AB94-7178054A3AB3}" destId="{B9719832-DDBC-0249-A278-25AB85C12BD2}" srcOrd="0" destOrd="0" presId="urn:microsoft.com/office/officeart/2005/8/layout/vList2"/>
    <dgm:cxn modelId="{45A330AB-0A23-1740-996A-22172A6786C4}" type="presParOf" srcId="{3346B785-2189-8643-AB94-7178054A3AB3}" destId="{3A93E0DB-2A24-1248-995F-E36B044E2338}" srcOrd="1" destOrd="0" presId="urn:microsoft.com/office/officeart/2005/8/layout/vList2"/>
    <dgm:cxn modelId="{E4E886DB-F8AC-5D41-BE76-D41FC29853DD}" type="presParOf" srcId="{3346B785-2189-8643-AB94-7178054A3AB3}" destId="{FFAC946D-782B-6E47-ACF3-747DE6838898}" srcOrd="2" destOrd="0" presId="urn:microsoft.com/office/officeart/2005/8/layout/vList2"/>
    <dgm:cxn modelId="{411C32ED-21A1-DE47-9B02-4995BCEDC1CB}" type="presParOf" srcId="{3346B785-2189-8643-AB94-7178054A3AB3}" destId="{8FFB14AB-E69C-FE44-8A27-6880FEF59B19}" srcOrd="3" destOrd="0" presId="urn:microsoft.com/office/officeart/2005/8/layout/vList2"/>
    <dgm:cxn modelId="{CDCE6D00-A737-1C4D-A90F-5E88DDEB405B}" type="presParOf" srcId="{3346B785-2189-8643-AB94-7178054A3AB3}" destId="{CFAEA2A8-A6DA-9D44-9C92-CAB604FBF168}" srcOrd="4" destOrd="0" presId="urn:microsoft.com/office/officeart/2005/8/layout/vList2"/>
    <dgm:cxn modelId="{F33E29E2-2810-A644-8447-31FCA5FD98FB}" type="presParOf" srcId="{3346B785-2189-8643-AB94-7178054A3AB3}" destId="{E81F39EA-E32C-1C45-92EB-7A64403F2515}" srcOrd="5" destOrd="0" presId="urn:microsoft.com/office/officeart/2005/8/layout/vList2"/>
    <dgm:cxn modelId="{E02DFF99-FBE6-F74D-A69A-9EF7716D0EF5}" type="presParOf" srcId="{3346B785-2189-8643-AB94-7178054A3AB3}" destId="{0460A26F-2669-2148-A49C-B95281B7236B}" srcOrd="6" destOrd="0" presId="urn:microsoft.com/office/officeart/2005/8/layout/vList2"/>
    <dgm:cxn modelId="{AD795623-4E3A-3746-8EA6-82D76928FEC0}" type="presParOf" srcId="{3346B785-2189-8643-AB94-7178054A3AB3}" destId="{D897F86F-94ED-EB4F-BA84-1963A79ACDF2}" srcOrd="7" destOrd="0" presId="urn:microsoft.com/office/officeart/2005/8/layout/vList2"/>
    <dgm:cxn modelId="{0000E3AA-C976-4341-AD39-2D7F5AA9033D}" type="presParOf" srcId="{3346B785-2189-8643-AB94-7178054A3AB3}" destId="{082F4E3B-6874-DF43-870C-445D00E1C98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E82E9-AB1B-48B9-AEE8-9D6FD41CB26C}">
      <dsp:nvSpPr>
        <dsp:cNvPr id="0" name=""/>
        <dsp:cNvSpPr/>
      </dsp:nvSpPr>
      <dsp:spPr>
        <a:xfrm>
          <a:off x="0" y="679"/>
          <a:ext cx="6651253" cy="159028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5F94B4-E528-4D56-89FA-A056C3B20C43}">
      <dsp:nvSpPr>
        <dsp:cNvPr id="0" name=""/>
        <dsp:cNvSpPr/>
      </dsp:nvSpPr>
      <dsp:spPr>
        <a:xfrm>
          <a:off x="481061" y="358494"/>
          <a:ext cx="874657" cy="8746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D8112E-99E0-4973-A09B-61C5A98F9A47}">
      <dsp:nvSpPr>
        <dsp:cNvPr id="0" name=""/>
        <dsp:cNvSpPr/>
      </dsp:nvSpPr>
      <dsp:spPr>
        <a:xfrm>
          <a:off x="1836781" y="679"/>
          <a:ext cx="4814471" cy="159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305" tIns="168305" rIns="168305" bIns="168305" numCol="1" spcCol="1270" anchor="ctr" anchorCtr="0">
          <a:noAutofit/>
        </a:bodyPr>
        <a:lstStyle/>
        <a:p>
          <a:pPr marL="0" lvl="0" indent="0" algn="l" defTabSz="977900">
            <a:lnSpc>
              <a:spcPct val="90000"/>
            </a:lnSpc>
            <a:spcBef>
              <a:spcPct val="0"/>
            </a:spcBef>
            <a:spcAft>
              <a:spcPct val="35000"/>
            </a:spcAft>
            <a:buNone/>
          </a:pPr>
          <a:r>
            <a:rPr lang="en-GB" sz="2200" kern="1200"/>
            <a:t>Identify photographic skills and techniques such as: line, form, pattern, shape, colour, detail, atmosphere, lighting </a:t>
          </a:r>
          <a:endParaRPr lang="en-US" sz="2200" kern="1200"/>
        </a:p>
      </dsp:txBody>
      <dsp:txXfrm>
        <a:off x="1836781" y="679"/>
        <a:ext cx="4814471" cy="1590287"/>
      </dsp:txXfrm>
    </dsp:sp>
    <dsp:sp modelId="{918EAFEA-95C2-4034-ACF6-D26159D37112}">
      <dsp:nvSpPr>
        <dsp:cNvPr id="0" name=""/>
        <dsp:cNvSpPr/>
      </dsp:nvSpPr>
      <dsp:spPr>
        <a:xfrm>
          <a:off x="0" y="1988538"/>
          <a:ext cx="6651253" cy="159028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B4BBF9-F268-4933-86CA-666B0598935C}">
      <dsp:nvSpPr>
        <dsp:cNvPr id="0" name=""/>
        <dsp:cNvSpPr/>
      </dsp:nvSpPr>
      <dsp:spPr>
        <a:xfrm>
          <a:off x="481061" y="2346353"/>
          <a:ext cx="874657" cy="8746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1FF5AD-49FE-4D78-AC22-1C98570A3278}">
      <dsp:nvSpPr>
        <dsp:cNvPr id="0" name=""/>
        <dsp:cNvSpPr/>
      </dsp:nvSpPr>
      <dsp:spPr>
        <a:xfrm>
          <a:off x="1836781" y="1988538"/>
          <a:ext cx="4814471" cy="159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305" tIns="168305" rIns="168305" bIns="168305" numCol="1" spcCol="1270" anchor="ctr" anchorCtr="0">
          <a:noAutofit/>
        </a:bodyPr>
        <a:lstStyle/>
        <a:p>
          <a:pPr marL="0" lvl="0" indent="0" algn="l" defTabSz="977900">
            <a:lnSpc>
              <a:spcPct val="90000"/>
            </a:lnSpc>
            <a:spcBef>
              <a:spcPct val="0"/>
            </a:spcBef>
            <a:spcAft>
              <a:spcPct val="35000"/>
            </a:spcAft>
            <a:buNone/>
          </a:pPr>
          <a:r>
            <a:rPr lang="en-GB" sz="2200" kern="1200"/>
            <a:t>Show an understanding of photo analysis </a:t>
          </a:r>
          <a:endParaRPr lang="en-US" sz="2200" kern="1200"/>
        </a:p>
      </dsp:txBody>
      <dsp:txXfrm>
        <a:off x="1836781" y="1988538"/>
        <a:ext cx="4814471" cy="1590287"/>
      </dsp:txXfrm>
    </dsp:sp>
    <dsp:sp modelId="{9E869224-4521-4454-955F-6F80E2575425}">
      <dsp:nvSpPr>
        <dsp:cNvPr id="0" name=""/>
        <dsp:cNvSpPr/>
      </dsp:nvSpPr>
      <dsp:spPr>
        <a:xfrm>
          <a:off x="0" y="3976397"/>
          <a:ext cx="6651253" cy="159028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759A25-CDAD-434D-952F-47E3C767CF8B}">
      <dsp:nvSpPr>
        <dsp:cNvPr id="0" name=""/>
        <dsp:cNvSpPr/>
      </dsp:nvSpPr>
      <dsp:spPr>
        <a:xfrm>
          <a:off x="481061" y="4334211"/>
          <a:ext cx="874657" cy="8746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D19F10-B8CE-453A-BA77-D1A81FB3D6AC}">
      <dsp:nvSpPr>
        <dsp:cNvPr id="0" name=""/>
        <dsp:cNvSpPr/>
      </dsp:nvSpPr>
      <dsp:spPr>
        <a:xfrm>
          <a:off x="1836781" y="3976397"/>
          <a:ext cx="4814471" cy="159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305" tIns="168305" rIns="168305" bIns="168305" numCol="1" spcCol="1270" anchor="ctr" anchorCtr="0">
          <a:noAutofit/>
        </a:bodyPr>
        <a:lstStyle/>
        <a:p>
          <a:pPr marL="0" lvl="0" indent="0" algn="l" defTabSz="977900">
            <a:lnSpc>
              <a:spcPct val="90000"/>
            </a:lnSpc>
            <a:spcBef>
              <a:spcPct val="0"/>
            </a:spcBef>
            <a:spcAft>
              <a:spcPct val="35000"/>
            </a:spcAft>
            <a:buNone/>
          </a:pPr>
          <a:r>
            <a:rPr lang="en-GB" sz="2200" kern="1200"/>
            <a:t>Discuss how photographers convey messages </a:t>
          </a:r>
          <a:endParaRPr lang="en-US" sz="2200" kern="1200"/>
        </a:p>
      </dsp:txBody>
      <dsp:txXfrm>
        <a:off x="1836781" y="3976397"/>
        <a:ext cx="4814471" cy="15902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19832-DDBC-0249-A278-25AB85C12BD2}">
      <dsp:nvSpPr>
        <dsp:cNvPr id="0" name=""/>
        <dsp:cNvSpPr/>
      </dsp:nvSpPr>
      <dsp:spPr>
        <a:xfrm>
          <a:off x="0" y="532606"/>
          <a:ext cx="10515600"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Do you want more people to pay more attention to keeping the world cleaner?</a:t>
          </a:r>
        </a:p>
      </dsp:txBody>
      <dsp:txXfrm>
        <a:off x="29271" y="561877"/>
        <a:ext cx="10457058" cy="541083"/>
      </dsp:txXfrm>
    </dsp:sp>
    <dsp:sp modelId="{FFAC946D-782B-6E47-ACF3-747DE6838898}">
      <dsp:nvSpPr>
        <dsp:cNvPr id="0" name=""/>
        <dsp:cNvSpPr/>
      </dsp:nvSpPr>
      <dsp:spPr>
        <a:xfrm>
          <a:off x="0" y="1204231"/>
          <a:ext cx="10515600"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Do you want animals to be treated better?</a:t>
          </a:r>
        </a:p>
      </dsp:txBody>
      <dsp:txXfrm>
        <a:off x="29271" y="1233502"/>
        <a:ext cx="10457058" cy="541083"/>
      </dsp:txXfrm>
    </dsp:sp>
    <dsp:sp modelId="{CFAEA2A8-A6DA-9D44-9C92-CAB604FBF168}">
      <dsp:nvSpPr>
        <dsp:cNvPr id="0" name=""/>
        <dsp:cNvSpPr/>
      </dsp:nvSpPr>
      <dsp:spPr>
        <a:xfrm>
          <a:off x="0" y="1875856"/>
          <a:ext cx="10515600"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Do you want the media to stop portraying ‘thin and skinny’ as the ideal?</a:t>
          </a:r>
        </a:p>
      </dsp:txBody>
      <dsp:txXfrm>
        <a:off x="29271" y="1905127"/>
        <a:ext cx="10457058" cy="541083"/>
      </dsp:txXfrm>
    </dsp:sp>
    <dsp:sp modelId="{0460A26F-2669-2148-A49C-B95281B7236B}">
      <dsp:nvSpPr>
        <dsp:cNvPr id="0" name=""/>
        <dsp:cNvSpPr/>
      </dsp:nvSpPr>
      <dsp:spPr>
        <a:xfrm>
          <a:off x="0" y="2547481"/>
          <a:ext cx="10515600"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Do you want certain ‘images’ to be accepted </a:t>
          </a:r>
        </a:p>
      </dsp:txBody>
      <dsp:txXfrm>
        <a:off x="29271" y="2576752"/>
        <a:ext cx="10457058" cy="541083"/>
      </dsp:txXfrm>
    </dsp:sp>
    <dsp:sp modelId="{082F4E3B-6874-DF43-870C-445D00E1C983}">
      <dsp:nvSpPr>
        <dsp:cNvPr id="0" name=""/>
        <dsp:cNvSpPr/>
      </dsp:nvSpPr>
      <dsp:spPr>
        <a:xfrm>
          <a:off x="0" y="3219106"/>
          <a:ext cx="10515600"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Do you want government to change their ways?</a:t>
          </a:r>
        </a:p>
      </dsp:txBody>
      <dsp:txXfrm>
        <a:off x="29271" y="3248377"/>
        <a:ext cx="10457058" cy="54108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386BC-A165-054E-B580-17D4F5C5E8E2}" type="datetimeFigureOut">
              <a:rPr lang="en-US" smtClean="0"/>
              <a:t>9/6/21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A7DE15-4150-2C4B-8FFE-CCA49D72FB7A}" type="slidenum">
              <a:rPr lang="en-US" smtClean="0"/>
              <a:t>‹#›</a:t>
            </a:fld>
            <a:endParaRPr lang="en-US"/>
          </a:p>
        </p:txBody>
      </p:sp>
    </p:spTree>
    <p:extLst>
      <p:ext uri="{BB962C8B-B14F-4D97-AF65-F5344CB8AC3E}">
        <p14:creationId xmlns:p14="http://schemas.microsoft.com/office/powerpoint/2010/main" val="1393869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44EFF-7AE2-443E-AF32-C1104BB2285A}" type="slidenum">
              <a:rPr lang="en-GB" smtClean="0"/>
              <a:pPr/>
              <a:t>8</a:t>
            </a:fld>
            <a:endParaRPr lang="en-GB"/>
          </a:p>
        </p:txBody>
      </p:sp>
    </p:spTree>
    <p:extLst>
      <p:ext uri="{BB962C8B-B14F-4D97-AF65-F5344CB8AC3E}">
        <p14:creationId xmlns:p14="http://schemas.microsoft.com/office/powerpoint/2010/main" val="1075313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E448E5D-B703-8C49-A5EC-D67C1082FD4C}" type="datetimeFigureOut">
              <a:rPr lang="en-US" smtClean="0"/>
              <a:t>9/6/21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EA2E0-8C52-2F49-BAD3-5E51C882439D}" type="slidenum">
              <a:rPr lang="en-US" smtClean="0"/>
              <a:t>‹#›</a:t>
            </a:fld>
            <a:endParaRPr lang="en-US"/>
          </a:p>
        </p:txBody>
      </p:sp>
    </p:spTree>
    <p:extLst>
      <p:ext uri="{BB962C8B-B14F-4D97-AF65-F5344CB8AC3E}">
        <p14:creationId xmlns:p14="http://schemas.microsoft.com/office/powerpoint/2010/main" val="678383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448E5D-B703-8C49-A5EC-D67C1082FD4C}" type="datetimeFigureOut">
              <a:rPr lang="en-US" smtClean="0"/>
              <a:t>9/6/21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EA2E0-8C52-2F49-BAD3-5E51C882439D}" type="slidenum">
              <a:rPr lang="en-US" smtClean="0"/>
              <a:t>‹#›</a:t>
            </a:fld>
            <a:endParaRPr lang="en-US"/>
          </a:p>
        </p:txBody>
      </p:sp>
    </p:spTree>
    <p:extLst>
      <p:ext uri="{BB962C8B-B14F-4D97-AF65-F5344CB8AC3E}">
        <p14:creationId xmlns:p14="http://schemas.microsoft.com/office/powerpoint/2010/main" val="179789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448E5D-B703-8C49-A5EC-D67C1082FD4C}" type="datetimeFigureOut">
              <a:rPr lang="en-US" smtClean="0"/>
              <a:t>9/6/21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EA2E0-8C52-2F49-BAD3-5E51C882439D}" type="slidenum">
              <a:rPr lang="en-US" smtClean="0"/>
              <a:t>‹#›</a:t>
            </a:fld>
            <a:endParaRPr lang="en-US"/>
          </a:p>
        </p:txBody>
      </p:sp>
    </p:spTree>
    <p:extLst>
      <p:ext uri="{BB962C8B-B14F-4D97-AF65-F5344CB8AC3E}">
        <p14:creationId xmlns:p14="http://schemas.microsoft.com/office/powerpoint/2010/main" val="2046367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448E5D-B703-8C49-A5EC-D67C1082FD4C}" type="datetimeFigureOut">
              <a:rPr lang="en-US" smtClean="0"/>
              <a:t>9/6/21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EA2E0-8C52-2F49-BAD3-5E51C882439D}" type="slidenum">
              <a:rPr lang="en-US" smtClean="0"/>
              <a:t>‹#›</a:t>
            </a:fld>
            <a:endParaRPr lang="en-US"/>
          </a:p>
        </p:txBody>
      </p:sp>
    </p:spTree>
    <p:extLst>
      <p:ext uri="{BB962C8B-B14F-4D97-AF65-F5344CB8AC3E}">
        <p14:creationId xmlns:p14="http://schemas.microsoft.com/office/powerpoint/2010/main" val="1761393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448E5D-B703-8C49-A5EC-D67C1082FD4C}" type="datetimeFigureOut">
              <a:rPr lang="en-US" smtClean="0"/>
              <a:t>9/6/21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EA2E0-8C52-2F49-BAD3-5E51C882439D}" type="slidenum">
              <a:rPr lang="en-US" smtClean="0"/>
              <a:t>‹#›</a:t>
            </a:fld>
            <a:endParaRPr lang="en-US"/>
          </a:p>
        </p:txBody>
      </p:sp>
    </p:spTree>
    <p:extLst>
      <p:ext uri="{BB962C8B-B14F-4D97-AF65-F5344CB8AC3E}">
        <p14:creationId xmlns:p14="http://schemas.microsoft.com/office/powerpoint/2010/main" val="372464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448E5D-B703-8C49-A5EC-D67C1082FD4C}" type="datetimeFigureOut">
              <a:rPr lang="en-US" smtClean="0"/>
              <a:t>9/6/21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6EA2E0-8C52-2F49-BAD3-5E51C882439D}" type="slidenum">
              <a:rPr lang="en-US" smtClean="0"/>
              <a:t>‹#›</a:t>
            </a:fld>
            <a:endParaRPr lang="en-US"/>
          </a:p>
        </p:txBody>
      </p:sp>
    </p:spTree>
    <p:extLst>
      <p:ext uri="{BB962C8B-B14F-4D97-AF65-F5344CB8AC3E}">
        <p14:creationId xmlns:p14="http://schemas.microsoft.com/office/powerpoint/2010/main" val="90440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448E5D-B703-8C49-A5EC-D67C1082FD4C}" type="datetimeFigureOut">
              <a:rPr lang="en-US" smtClean="0"/>
              <a:t>9/6/21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6EA2E0-8C52-2F49-BAD3-5E51C882439D}" type="slidenum">
              <a:rPr lang="en-US" smtClean="0"/>
              <a:t>‹#›</a:t>
            </a:fld>
            <a:endParaRPr lang="en-US"/>
          </a:p>
        </p:txBody>
      </p:sp>
    </p:spTree>
    <p:extLst>
      <p:ext uri="{BB962C8B-B14F-4D97-AF65-F5344CB8AC3E}">
        <p14:creationId xmlns:p14="http://schemas.microsoft.com/office/powerpoint/2010/main" val="176373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448E5D-B703-8C49-A5EC-D67C1082FD4C}" type="datetimeFigureOut">
              <a:rPr lang="en-US" smtClean="0"/>
              <a:t>9/6/21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6EA2E0-8C52-2F49-BAD3-5E51C882439D}" type="slidenum">
              <a:rPr lang="en-US" smtClean="0"/>
              <a:t>‹#›</a:t>
            </a:fld>
            <a:endParaRPr lang="en-US"/>
          </a:p>
        </p:txBody>
      </p:sp>
    </p:spTree>
    <p:extLst>
      <p:ext uri="{BB962C8B-B14F-4D97-AF65-F5344CB8AC3E}">
        <p14:creationId xmlns:p14="http://schemas.microsoft.com/office/powerpoint/2010/main" val="1433971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48E5D-B703-8C49-A5EC-D67C1082FD4C}" type="datetimeFigureOut">
              <a:rPr lang="en-US" smtClean="0"/>
              <a:t>9/6/21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6EA2E0-8C52-2F49-BAD3-5E51C882439D}" type="slidenum">
              <a:rPr lang="en-US" smtClean="0"/>
              <a:t>‹#›</a:t>
            </a:fld>
            <a:endParaRPr lang="en-US"/>
          </a:p>
        </p:txBody>
      </p:sp>
    </p:spTree>
    <p:extLst>
      <p:ext uri="{BB962C8B-B14F-4D97-AF65-F5344CB8AC3E}">
        <p14:creationId xmlns:p14="http://schemas.microsoft.com/office/powerpoint/2010/main" val="1696421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448E5D-B703-8C49-A5EC-D67C1082FD4C}" type="datetimeFigureOut">
              <a:rPr lang="en-US" smtClean="0"/>
              <a:t>9/6/21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6EA2E0-8C52-2F49-BAD3-5E51C882439D}" type="slidenum">
              <a:rPr lang="en-US" smtClean="0"/>
              <a:t>‹#›</a:t>
            </a:fld>
            <a:endParaRPr lang="en-US"/>
          </a:p>
        </p:txBody>
      </p:sp>
    </p:spTree>
    <p:extLst>
      <p:ext uri="{BB962C8B-B14F-4D97-AF65-F5344CB8AC3E}">
        <p14:creationId xmlns:p14="http://schemas.microsoft.com/office/powerpoint/2010/main" val="1761757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448E5D-B703-8C49-A5EC-D67C1082FD4C}" type="datetimeFigureOut">
              <a:rPr lang="en-US" smtClean="0"/>
              <a:t>9/6/21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6EA2E0-8C52-2F49-BAD3-5E51C882439D}" type="slidenum">
              <a:rPr lang="en-US" smtClean="0"/>
              <a:t>‹#›</a:t>
            </a:fld>
            <a:endParaRPr lang="en-US"/>
          </a:p>
        </p:txBody>
      </p:sp>
    </p:spTree>
    <p:extLst>
      <p:ext uri="{BB962C8B-B14F-4D97-AF65-F5344CB8AC3E}">
        <p14:creationId xmlns:p14="http://schemas.microsoft.com/office/powerpoint/2010/main" val="347138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448E5D-B703-8C49-A5EC-D67C1082FD4C}" type="datetimeFigureOut">
              <a:rPr lang="en-US" smtClean="0"/>
              <a:t>9/6/21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6EA2E0-8C52-2F49-BAD3-5E51C882439D}" type="slidenum">
              <a:rPr lang="en-US" smtClean="0"/>
              <a:t>‹#›</a:t>
            </a:fld>
            <a:endParaRPr lang="en-US"/>
          </a:p>
        </p:txBody>
      </p:sp>
    </p:spTree>
    <p:extLst>
      <p:ext uri="{BB962C8B-B14F-4D97-AF65-F5344CB8AC3E}">
        <p14:creationId xmlns:p14="http://schemas.microsoft.com/office/powerpoint/2010/main" val="677621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21.tiff"/><Relationship Id="rId7" Type="http://schemas.openxmlformats.org/officeDocument/2006/relationships/image" Target="../media/image25.tiff"/><Relationship Id="rId2" Type="http://schemas.openxmlformats.org/officeDocument/2006/relationships/image" Target="../media/image20.tiff"/><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t="9091" r="23298"/>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7981" y="1122363"/>
            <a:ext cx="4023360" cy="3204134"/>
          </a:xfrm>
        </p:spPr>
        <p:txBody>
          <a:bodyPr anchor="b">
            <a:normAutofit/>
          </a:bodyPr>
          <a:lstStyle/>
          <a:p>
            <a:pPr algn="l"/>
            <a:r>
              <a:rPr lang="en-US" sz="4800"/>
              <a:t>Conveying Messages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49176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6594" y="0"/>
            <a:ext cx="4813236" cy="6858000"/>
          </a:xfrm>
          <a:prstGeom prst="rect">
            <a:avLst/>
          </a:prstGeom>
        </p:spPr>
      </p:pic>
      <p:sp>
        <p:nvSpPr>
          <p:cNvPr id="4" name="Content Placeholder 7">
            <a:extLst>
              <a:ext uri="{FF2B5EF4-FFF2-40B4-BE49-F238E27FC236}">
                <a16:creationId xmlns:a16="http://schemas.microsoft.com/office/drawing/2014/main" id="{725C6C00-6A8A-5543-A8BE-60F8E1570A2E}"/>
              </a:ext>
            </a:extLst>
          </p:cNvPr>
          <p:cNvSpPr txBox="1">
            <a:spLocks/>
          </p:cNvSpPr>
          <p:nvPr/>
        </p:nvSpPr>
        <p:spPr>
          <a:xfrm>
            <a:off x="633190" y="374558"/>
            <a:ext cx="3950842" cy="6302969"/>
          </a:xfrm>
          <a:prstGeom prst="rect">
            <a:avLst/>
          </a:prstGeom>
          <a:ln>
            <a:solidFill>
              <a:srgbClr val="000000"/>
            </a:solidFill>
          </a:ln>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lnSpc>
                <a:spcPct val="120000"/>
              </a:lnSpc>
            </a:pPr>
            <a:endParaRPr lang="en-GB" sz="1100" dirty="0"/>
          </a:p>
          <a:p>
            <a:pPr marL="285750" indent="-285750">
              <a:lnSpc>
                <a:spcPct val="120000"/>
              </a:lnSpc>
            </a:pPr>
            <a:r>
              <a:rPr lang="en-GB" sz="1100" dirty="0"/>
              <a:t>What can you see – explain what you see / what's going on</a:t>
            </a:r>
          </a:p>
          <a:p>
            <a:pPr marL="285750" indent="-285750">
              <a:lnSpc>
                <a:spcPct val="120000"/>
              </a:lnSpc>
            </a:pPr>
            <a:r>
              <a:rPr lang="en-GB" sz="1100" dirty="0"/>
              <a:t>Composition: leading lines, rule of thirds, framing, viewpoint, fill the frame, symmetry </a:t>
            </a:r>
          </a:p>
          <a:p>
            <a:pPr marL="285750" indent="-285750">
              <a:lnSpc>
                <a:spcPct val="120000"/>
              </a:lnSpc>
            </a:pPr>
            <a:r>
              <a:rPr lang="en-GB" sz="1100" dirty="0"/>
              <a:t>Colours – are they bright? Dull? You could look at colour symbolism (red = passion, anger etc)</a:t>
            </a:r>
          </a:p>
          <a:p>
            <a:pPr marL="285750" indent="-285750">
              <a:lnSpc>
                <a:spcPct val="120000"/>
              </a:lnSpc>
            </a:pPr>
            <a:r>
              <a:rPr lang="en-GB" sz="1100" dirty="0"/>
              <a:t>Depth of field: shallow (blurry background), wide (all of the photo is in focus)</a:t>
            </a:r>
          </a:p>
          <a:p>
            <a:pPr marL="285750" indent="-285750">
              <a:lnSpc>
                <a:spcPct val="120000"/>
              </a:lnSpc>
            </a:pPr>
            <a:r>
              <a:rPr lang="en-GB" sz="1100" dirty="0"/>
              <a:t>Contrast- are there dark and light areas and how intense?</a:t>
            </a:r>
          </a:p>
          <a:p>
            <a:pPr marL="285750" indent="-285750">
              <a:lnSpc>
                <a:spcPct val="120000"/>
              </a:lnSpc>
            </a:pPr>
            <a:r>
              <a:rPr lang="en-GB" sz="1100" dirty="0"/>
              <a:t>Lighting: above, front, back, shadow, natural light, time of day, overcast, sunny etc</a:t>
            </a:r>
          </a:p>
          <a:p>
            <a:pPr marL="285750" indent="-285750">
              <a:lnSpc>
                <a:spcPct val="120000"/>
              </a:lnSpc>
            </a:pPr>
            <a:r>
              <a:rPr lang="en-GB" sz="1100" dirty="0"/>
              <a:t>Artificial light, flash, neon light, florescent, candle, flame, filament bulb etc</a:t>
            </a:r>
          </a:p>
          <a:p>
            <a:pPr marL="285750" indent="-285750">
              <a:lnSpc>
                <a:spcPct val="120000"/>
              </a:lnSpc>
            </a:pPr>
            <a:r>
              <a:rPr lang="en-GB" sz="1100" dirty="0"/>
              <a:t>Texture, maybe a contrast of textures.</a:t>
            </a:r>
          </a:p>
          <a:p>
            <a:pPr marL="285750" indent="-285750">
              <a:lnSpc>
                <a:spcPct val="120000"/>
              </a:lnSpc>
            </a:pPr>
            <a:r>
              <a:rPr lang="en-GB" sz="1100" dirty="0"/>
              <a:t>The focal point of the photo is...... (where do your eyes go to first)</a:t>
            </a:r>
          </a:p>
          <a:p>
            <a:pPr marL="285750" indent="-285750">
              <a:lnSpc>
                <a:spcPct val="120000"/>
              </a:lnSpc>
            </a:pPr>
            <a:r>
              <a:rPr lang="en-GB" sz="1100" dirty="0"/>
              <a:t>The mood –  is the photo happy, sad, angry, confusing, mysterious, dark – how has the photographer achieved this mood?</a:t>
            </a:r>
          </a:p>
          <a:p>
            <a:pPr marL="285750" indent="-285750">
              <a:lnSpc>
                <a:spcPct val="120000"/>
              </a:lnSpc>
            </a:pPr>
            <a:r>
              <a:rPr lang="en-GB" sz="1100" dirty="0"/>
              <a:t>What do you think the photographer is communicating? For example, are they telling a story? Or are they trying to make you the viewer feel a certain way?</a:t>
            </a:r>
          </a:p>
          <a:p>
            <a:pPr>
              <a:lnSpc>
                <a:spcPct val="120000"/>
              </a:lnSpc>
            </a:pPr>
            <a:endParaRPr lang="en-US" sz="1100" dirty="0"/>
          </a:p>
        </p:txBody>
      </p:sp>
    </p:spTree>
    <p:extLst>
      <p:ext uri="{BB962C8B-B14F-4D97-AF65-F5344CB8AC3E}">
        <p14:creationId xmlns:p14="http://schemas.microsoft.com/office/powerpoint/2010/main" val="1031578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300" y="449289"/>
            <a:ext cx="7378700" cy="5676900"/>
          </a:xfrm>
          <a:prstGeom prst="rect">
            <a:avLst/>
          </a:prstGeom>
        </p:spPr>
      </p:pic>
      <p:sp>
        <p:nvSpPr>
          <p:cNvPr id="4" name="Content Placeholder 7">
            <a:extLst>
              <a:ext uri="{FF2B5EF4-FFF2-40B4-BE49-F238E27FC236}">
                <a16:creationId xmlns:a16="http://schemas.microsoft.com/office/drawing/2014/main" id="{F8DB37D1-ED05-A647-B296-AE70432EB783}"/>
              </a:ext>
            </a:extLst>
          </p:cNvPr>
          <p:cNvSpPr txBox="1">
            <a:spLocks/>
          </p:cNvSpPr>
          <p:nvPr/>
        </p:nvSpPr>
        <p:spPr>
          <a:xfrm>
            <a:off x="416621" y="277515"/>
            <a:ext cx="3950842" cy="6302969"/>
          </a:xfrm>
          <a:prstGeom prst="rect">
            <a:avLst/>
          </a:prstGeom>
          <a:ln>
            <a:solidFill>
              <a:srgbClr val="000000"/>
            </a:solidFill>
          </a:ln>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lnSpc>
                <a:spcPct val="120000"/>
              </a:lnSpc>
            </a:pPr>
            <a:endParaRPr lang="en-GB" sz="1100" dirty="0"/>
          </a:p>
          <a:p>
            <a:pPr marL="285750" indent="-285750">
              <a:lnSpc>
                <a:spcPct val="120000"/>
              </a:lnSpc>
            </a:pPr>
            <a:r>
              <a:rPr lang="en-GB" sz="1100" dirty="0"/>
              <a:t>What can you see – explain what you see / what's going on</a:t>
            </a:r>
          </a:p>
          <a:p>
            <a:pPr marL="285750" indent="-285750">
              <a:lnSpc>
                <a:spcPct val="120000"/>
              </a:lnSpc>
            </a:pPr>
            <a:r>
              <a:rPr lang="en-GB" sz="1100" dirty="0"/>
              <a:t>Composition: leading lines, rule of thirds, framing, viewpoint, fill the frame, symmetry </a:t>
            </a:r>
          </a:p>
          <a:p>
            <a:pPr marL="285750" indent="-285750">
              <a:lnSpc>
                <a:spcPct val="120000"/>
              </a:lnSpc>
            </a:pPr>
            <a:r>
              <a:rPr lang="en-GB" sz="1100" dirty="0"/>
              <a:t>Colours – are they bright? Dull? You could look at colour symbolism (red = passion, anger etc)</a:t>
            </a:r>
          </a:p>
          <a:p>
            <a:pPr marL="285750" indent="-285750">
              <a:lnSpc>
                <a:spcPct val="120000"/>
              </a:lnSpc>
            </a:pPr>
            <a:r>
              <a:rPr lang="en-GB" sz="1100" dirty="0"/>
              <a:t>Depth of field: shallow (blurry background), wide (all of the photo is in focus)</a:t>
            </a:r>
          </a:p>
          <a:p>
            <a:pPr marL="285750" indent="-285750">
              <a:lnSpc>
                <a:spcPct val="120000"/>
              </a:lnSpc>
            </a:pPr>
            <a:r>
              <a:rPr lang="en-GB" sz="1100" dirty="0"/>
              <a:t>Contrast- are there dark and light areas and how intense?</a:t>
            </a:r>
          </a:p>
          <a:p>
            <a:pPr marL="285750" indent="-285750">
              <a:lnSpc>
                <a:spcPct val="120000"/>
              </a:lnSpc>
            </a:pPr>
            <a:r>
              <a:rPr lang="en-GB" sz="1100" dirty="0"/>
              <a:t>Lighting: above, front, back, shadow, natural light, time of day, overcast, sunny etc</a:t>
            </a:r>
          </a:p>
          <a:p>
            <a:pPr marL="285750" indent="-285750">
              <a:lnSpc>
                <a:spcPct val="120000"/>
              </a:lnSpc>
            </a:pPr>
            <a:r>
              <a:rPr lang="en-GB" sz="1100" dirty="0"/>
              <a:t>Artificial light, flash, neon light, florescent, candle, flame, filament bulb etc</a:t>
            </a:r>
          </a:p>
          <a:p>
            <a:pPr marL="285750" indent="-285750">
              <a:lnSpc>
                <a:spcPct val="120000"/>
              </a:lnSpc>
            </a:pPr>
            <a:r>
              <a:rPr lang="en-GB" sz="1100" dirty="0"/>
              <a:t>Texture, maybe a contrast of textures.</a:t>
            </a:r>
          </a:p>
          <a:p>
            <a:pPr marL="285750" indent="-285750">
              <a:lnSpc>
                <a:spcPct val="120000"/>
              </a:lnSpc>
            </a:pPr>
            <a:r>
              <a:rPr lang="en-GB" sz="1100" dirty="0"/>
              <a:t>The focal point of the photo is...... (where do your eyes go to first)</a:t>
            </a:r>
          </a:p>
          <a:p>
            <a:pPr marL="285750" indent="-285750">
              <a:lnSpc>
                <a:spcPct val="120000"/>
              </a:lnSpc>
            </a:pPr>
            <a:r>
              <a:rPr lang="en-GB" sz="1100" dirty="0"/>
              <a:t>The mood –  is the photo happy, sad, angry, confusing, mysterious, dark – how has the photographer achieved this mood?</a:t>
            </a:r>
          </a:p>
          <a:p>
            <a:pPr marL="285750" indent="-285750">
              <a:lnSpc>
                <a:spcPct val="120000"/>
              </a:lnSpc>
            </a:pPr>
            <a:r>
              <a:rPr lang="en-GB" sz="1100" dirty="0"/>
              <a:t>What do you think the photographer is communicating? For example, are they telling a story? Or are they trying to make you the viewer feel a certain way?</a:t>
            </a:r>
          </a:p>
          <a:p>
            <a:pPr>
              <a:lnSpc>
                <a:spcPct val="120000"/>
              </a:lnSpc>
            </a:pPr>
            <a:endParaRPr lang="en-US" sz="1100" dirty="0"/>
          </a:p>
        </p:txBody>
      </p:sp>
    </p:spTree>
    <p:extLst>
      <p:ext uri="{BB962C8B-B14F-4D97-AF65-F5344CB8AC3E}">
        <p14:creationId xmlns:p14="http://schemas.microsoft.com/office/powerpoint/2010/main" val="854299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4772" y="550888"/>
            <a:ext cx="7277100" cy="5486400"/>
          </a:xfrm>
          <a:prstGeom prst="rect">
            <a:avLst/>
          </a:prstGeom>
        </p:spPr>
      </p:pic>
      <p:sp>
        <p:nvSpPr>
          <p:cNvPr id="4" name="Content Placeholder 7">
            <a:extLst>
              <a:ext uri="{FF2B5EF4-FFF2-40B4-BE49-F238E27FC236}">
                <a16:creationId xmlns:a16="http://schemas.microsoft.com/office/drawing/2014/main" id="{C71DDB79-3FF4-E445-A84A-49C029220A00}"/>
              </a:ext>
            </a:extLst>
          </p:cNvPr>
          <p:cNvSpPr txBox="1">
            <a:spLocks/>
          </p:cNvSpPr>
          <p:nvPr/>
        </p:nvSpPr>
        <p:spPr>
          <a:xfrm>
            <a:off x="200053" y="326431"/>
            <a:ext cx="3950842" cy="6302969"/>
          </a:xfrm>
          <a:prstGeom prst="rect">
            <a:avLst/>
          </a:prstGeom>
          <a:ln>
            <a:solidFill>
              <a:srgbClr val="000000"/>
            </a:solidFill>
          </a:ln>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lnSpc>
                <a:spcPct val="120000"/>
              </a:lnSpc>
            </a:pPr>
            <a:endParaRPr lang="en-GB" sz="1100" dirty="0"/>
          </a:p>
          <a:p>
            <a:pPr marL="285750" indent="-285750">
              <a:lnSpc>
                <a:spcPct val="120000"/>
              </a:lnSpc>
            </a:pPr>
            <a:r>
              <a:rPr lang="en-GB" sz="1100" dirty="0"/>
              <a:t>What can you see – explain what you see / what's going on</a:t>
            </a:r>
          </a:p>
          <a:p>
            <a:pPr marL="285750" indent="-285750">
              <a:lnSpc>
                <a:spcPct val="120000"/>
              </a:lnSpc>
            </a:pPr>
            <a:r>
              <a:rPr lang="en-GB" sz="1100" dirty="0"/>
              <a:t>Composition: leading lines, rule of thirds, framing, viewpoint, fill the frame, symmetry </a:t>
            </a:r>
          </a:p>
          <a:p>
            <a:pPr marL="285750" indent="-285750">
              <a:lnSpc>
                <a:spcPct val="120000"/>
              </a:lnSpc>
            </a:pPr>
            <a:r>
              <a:rPr lang="en-GB" sz="1100" dirty="0"/>
              <a:t>Colours – are they bright? Dull? You could look at colour symbolism (red = passion, anger etc)</a:t>
            </a:r>
          </a:p>
          <a:p>
            <a:pPr marL="285750" indent="-285750">
              <a:lnSpc>
                <a:spcPct val="120000"/>
              </a:lnSpc>
            </a:pPr>
            <a:r>
              <a:rPr lang="en-GB" sz="1100" dirty="0"/>
              <a:t>Depth of field: shallow (blurry background), wide (all of the photo is in focus)</a:t>
            </a:r>
          </a:p>
          <a:p>
            <a:pPr marL="285750" indent="-285750">
              <a:lnSpc>
                <a:spcPct val="120000"/>
              </a:lnSpc>
            </a:pPr>
            <a:r>
              <a:rPr lang="en-GB" sz="1100" dirty="0"/>
              <a:t>Contrast- are there dark and light areas and how intense?</a:t>
            </a:r>
          </a:p>
          <a:p>
            <a:pPr marL="285750" indent="-285750">
              <a:lnSpc>
                <a:spcPct val="120000"/>
              </a:lnSpc>
            </a:pPr>
            <a:r>
              <a:rPr lang="en-GB" sz="1100" dirty="0"/>
              <a:t>Lighting: above, front, back, shadow, natural light, time of day, overcast, sunny etc</a:t>
            </a:r>
          </a:p>
          <a:p>
            <a:pPr marL="285750" indent="-285750">
              <a:lnSpc>
                <a:spcPct val="120000"/>
              </a:lnSpc>
            </a:pPr>
            <a:r>
              <a:rPr lang="en-GB" sz="1100" dirty="0"/>
              <a:t>Artificial light, flash, neon light, florescent, candle, flame, filament bulb etc</a:t>
            </a:r>
          </a:p>
          <a:p>
            <a:pPr marL="285750" indent="-285750">
              <a:lnSpc>
                <a:spcPct val="120000"/>
              </a:lnSpc>
            </a:pPr>
            <a:r>
              <a:rPr lang="en-GB" sz="1100" dirty="0"/>
              <a:t>Texture, maybe a contrast of textures.</a:t>
            </a:r>
          </a:p>
          <a:p>
            <a:pPr marL="285750" indent="-285750">
              <a:lnSpc>
                <a:spcPct val="120000"/>
              </a:lnSpc>
            </a:pPr>
            <a:r>
              <a:rPr lang="en-GB" sz="1100" dirty="0"/>
              <a:t>The focal point of the photo is...... (where do your eyes go to first)</a:t>
            </a:r>
          </a:p>
          <a:p>
            <a:pPr marL="285750" indent="-285750">
              <a:lnSpc>
                <a:spcPct val="120000"/>
              </a:lnSpc>
            </a:pPr>
            <a:r>
              <a:rPr lang="en-GB" sz="1100" dirty="0"/>
              <a:t>The mood –  is the photo happy, sad, angry, confusing, mysterious, dark – how has the photographer achieved this mood?</a:t>
            </a:r>
          </a:p>
          <a:p>
            <a:pPr marL="285750" indent="-285750">
              <a:lnSpc>
                <a:spcPct val="120000"/>
              </a:lnSpc>
            </a:pPr>
            <a:r>
              <a:rPr lang="en-GB" sz="1100" dirty="0"/>
              <a:t>What do you think the photographer is communicating? For example, are they telling a story? Or are they trying to make you the viewer feel a certain way?</a:t>
            </a:r>
          </a:p>
          <a:p>
            <a:pPr>
              <a:lnSpc>
                <a:spcPct val="120000"/>
              </a:lnSpc>
            </a:pPr>
            <a:endParaRPr lang="en-US" sz="1100" dirty="0"/>
          </a:p>
        </p:txBody>
      </p:sp>
    </p:spTree>
    <p:extLst>
      <p:ext uri="{BB962C8B-B14F-4D97-AF65-F5344CB8AC3E}">
        <p14:creationId xmlns:p14="http://schemas.microsoft.com/office/powerpoint/2010/main" val="1752921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264" y="176981"/>
            <a:ext cx="10515600" cy="555062"/>
          </a:xfrm>
        </p:spPr>
        <p:txBody>
          <a:bodyPr>
            <a:normAutofit/>
          </a:bodyPr>
          <a:lstStyle/>
          <a:p>
            <a:r>
              <a:rPr lang="en-US" sz="2200" dirty="0"/>
              <a:t>http://</a:t>
            </a:r>
            <a:r>
              <a:rPr lang="en-US" sz="2200" dirty="0" err="1"/>
              <a:t>www.thephotoargus.com</a:t>
            </a:r>
            <a:r>
              <a:rPr lang="en-US" sz="2200" dirty="0"/>
              <a:t>/40-outstanding-examples-of-conceptual-photography/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1962" y="915520"/>
            <a:ext cx="7464732" cy="5760099"/>
          </a:xfrm>
          <a:prstGeom prst="rect">
            <a:avLst/>
          </a:prstGeom>
        </p:spPr>
      </p:pic>
      <p:sp>
        <p:nvSpPr>
          <p:cNvPr id="6" name="Content Placeholder 7">
            <a:extLst>
              <a:ext uri="{FF2B5EF4-FFF2-40B4-BE49-F238E27FC236}">
                <a16:creationId xmlns:a16="http://schemas.microsoft.com/office/drawing/2014/main" id="{CC8DCF38-611C-104D-BF31-27BFBB423255}"/>
              </a:ext>
            </a:extLst>
          </p:cNvPr>
          <p:cNvSpPr txBox="1">
            <a:spLocks/>
          </p:cNvSpPr>
          <p:nvPr/>
        </p:nvSpPr>
        <p:spPr>
          <a:xfrm>
            <a:off x="248264" y="454512"/>
            <a:ext cx="3950842" cy="6302969"/>
          </a:xfrm>
          <a:prstGeom prst="rect">
            <a:avLst/>
          </a:prstGeom>
          <a:ln>
            <a:solidFill>
              <a:srgbClr val="000000"/>
            </a:solidFill>
          </a:ln>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lnSpc>
                <a:spcPct val="120000"/>
              </a:lnSpc>
            </a:pPr>
            <a:endParaRPr lang="en-GB" sz="1100" dirty="0"/>
          </a:p>
          <a:p>
            <a:pPr marL="285750" indent="-285750">
              <a:lnSpc>
                <a:spcPct val="120000"/>
              </a:lnSpc>
            </a:pPr>
            <a:r>
              <a:rPr lang="en-GB" sz="1100" dirty="0"/>
              <a:t>What can you see – explain what you see / what's going on</a:t>
            </a:r>
          </a:p>
          <a:p>
            <a:pPr marL="285750" indent="-285750">
              <a:lnSpc>
                <a:spcPct val="120000"/>
              </a:lnSpc>
            </a:pPr>
            <a:r>
              <a:rPr lang="en-GB" sz="1100" dirty="0"/>
              <a:t>Composition: leading lines, rule of thirds, framing, viewpoint, fill the frame, symmetry </a:t>
            </a:r>
          </a:p>
          <a:p>
            <a:pPr marL="285750" indent="-285750">
              <a:lnSpc>
                <a:spcPct val="120000"/>
              </a:lnSpc>
            </a:pPr>
            <a:r>
              <a:rPr lang="en-GB" sz="1100" dirty="0"/>
              <a:t>Colours – are they bright? Dull? You could look at colour symbolism (red = passion, anger etc)</a:t>
            </a:r>
          </a:p>
          <a:p>
            <a:pPr marL="285750" indent="-285750">
              <a:lnSpc>
                <a:spcPct val="120000"/>
              </a:lnSpc>
            </a:pPr>
            <a:r>
              <a:rPr lang="en-GB" sz="1100" dirty="0"/>
              <a:t>Depth of field: shallow (blurry background), wide (all of the photo is in focus)</a:t>
            </a:r>
          </a:p>
          <a:p>
            <a:pPr marL="285750" indent="-285750">
              <a:lnSpc>
                <a:spcPct val="120000"/>
              </a:lnSpc>
            </a:pPr>
            <a:r>
              <a:rPr lang="en-GB" sz="1100" dirty="0"/>
              <a:t>Contrast- are there dark and light areas and how intense?</a:t>
            </a:r>
          </a:p>
          <a:p>
            <a:pPr marL="285750" indent="-285750">
              <a:lnSpc>
                <a:spcPct val="120000"/>
              </a:lnSpc>
            </a:pPr>
            <a:r>
              <a:rPr lang="en-GB" sz="1100" dirty="0"/>
              <a:t>Lighting: above, front, back, shadow, natural light, time of day, overcast, sunny etc</a:t>
            </a:r>
          </a:p>
          <a:p>
            <a:pPr marL="285750" indent="-285750">
              <a:lnSpc>
                <a:spcPct val="120000"/>
              </a:lnSpc>
            </a:pPr>
            <a:r>
              <a:rPr lang="en-GB" sz="1100" dirty="0"/>
              <a:t>Artificial light, flash, neon light, florescent, candle, flame, filament bulb etc</a:t>
            </a:r>
          </a:p>
          <a:p>
            <a:pPr marL="285750" indent="-285750">
              <a:lnSpc>
                <a:spcPct val="120000"/>
              </a:lnSpc>
            </a:pPr>
            <a:r>
              <a:rPr lang="en-GB" sz="1100" dirty="0"/>
              <a:t>Texture, maybe a contrast of textures.</a:t>
            </a:r>
          </a:p>
          <a:p>
            <a:pPr marL="285750" indent="-285750">
              <a:lnSpc>
                <a:spcPct val="120000"/>
              </a:lnSpc>
            </a:pPr>
            <a:r>
              <a:rPr lang="en-GB" sz="1100" dirty="0"/>
              <a:t>The focal point of the photo is...... (where do your eyes go to first)</a:t>
            </a:r>
          </a:p>
          <a:p>
            <a:pPr marL="285750" indent="-285750">
              <a:lnSpc>
                <a:spcPct val="120000"/>
              </a:lnSpc>
            </a:pPr>
            <a:r>
              <a:rPr lang="en-GB" sz="1100" dirty="0"/>
              <a:t>The mood –  is the photo happy, sad, angry, confusing, mysterious, dark – how has the photographer achieved this mood?</a:t>
            </a:r>
          </a:p>
          <a:p>
            <a:pPr marL="285750" indent="-285750">
              <a:lnSpc>
                <a:spcPct val="120000"/>
              </a:lnSpc>
            </a:pPr>
            <a:r>
              <a:rPr lang="en-GB" sz="1100" dirty="0"/>
              <a:t>What do you think the photographer is communicating? For example, are they telling a story? Or are they trying to make you the viewer feel a certain way?</a:t>
            </a:r>
          </a:p>
          <a:p>
            <a:pPr>
              <a:lnSpc>
                <a:spcPct val="120000"/>
              </a:lnSpc>
            </a:pPr>
            <a:endParaRPr lang="en-US" sz="1100" dirty="0"/>
          </a:p>
        </p:txBody>
      </p:sp>
    </p:spTree>
    <p:extLst>
      <p:ext uri="{BB962C8B-B14F-4D97-AF65-F5344CB8AC3E}">
        <p14:creationId xmlns:p14="http://schemas.microsoft.com/office/powerpoint/2010/main" val="289730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11851-D977-E647-8396-7558E2990019}"/>
              </a:ext>
            </a:extLst>
          </p:cNvPr>
          <p:cNvSpPr>
            <a:spLocks noGrp="1"/>
          </p:cNvSpPr>
          <p:nvPr>
            <p:ph type="title"/>
          </p:nvPr>
        </p:nvSpPr>
        <p:spPr/>
        <p:txBody>
          <a:bodyPr/>
          <a:lstStyle/>
          <a:p>
            <a:endParaRPr lang="en-US"/>
          </a:p>
        </p:txBody>
      </p:sp>
      <p:pic>
        <p:nvPicPr>
          <p:cNvPr id="5" name="Content Placeholder 3">
            <a:extLst>
              <a:ext uri="{FF2B5EF4-FFF2-40B4-BE49-F238E27FC236}">
                <a16:creationId xmlns:a16="http://schemas.microsoft.com/office/drawing/2014/main" id="{2D9A8739-2A0B-124B-9A72-3675FA87B5DD}"/>
              </a:ext>
            </a:extLst>
          </p:cNvPr>
          <p:cNvPicPr>
            <a:picLocks noChangeAspect="1"/>
          </p:cNvPicPr>
          <p:nvPr/>
        </p:nvPicPr>
        <p:blipFill>
          <a:blip r:embed="rId2"/>
          <a:stretch>
            <a:fillRect/>
          </a:stretch>
        </p:blipFill>
        <p:spPr>
          <a:xfrm>
            <a:off x="685799" y="211137"/>
            <a:ext cx="4271963" cy="6407945"/>
          </a:xfrm>
          <a:prstGeom prst="rect">
            <a:avLst/>
          </a:prstGeom>
        </p:spPr>
      </p:pic>
      <p:sp>
        <p:nvSpPr>
          <p:cNvPr id="4" name="Content Placeholder 3">
            <a:extLst>
              <a:ext uri="{FF2B5EF4-FFF2-40B4-BE49-F238E27FC236}">
                <a16:creationId xmlns:a16="http://schemas.microsoft.com/office/drawing/2014/main" id="{ED589274-9A6B-D14D-90F7-E56A494609E6}"/>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FD56C24F-5767-A548-9CB8-BDD909E8F633}"/>
              </a:ext>
            </a:extLst>
          </p:cNvPr>
          <p:cNvPicPr>
            <a:picLocks noChangeAspect="1"/>
          </p:cNvPicPr>
          <p:nvPr/>
        </p:nvPicPr>
        <p:blipFill>
          <a:blip r:embed="rId3"/>
          <a:stretch>
            <a:fillRect/>
          </a:stretch>
        </p:blipFill>
        <p:spPr>
          <a:xfrm>
            <a:off x="5711080" y="0"/>
            <a:ext cx="5642720" cy="6861548"/>
          </a:xfrm>
          <a:prstGeom prst="rect">
            <a:avLst/>
          </a:prstGeom>
        </p:spPr>
      </p:pic>
    </p:spTree>
    <p:extLst>
      <p:ext uri="{BB962C8B-B14F-4D97-AF65-F5344CB8AC3E}">
        <p14:creationId xmlns:p14="http://schemas.microsoft.com/office/powerpoint/2010/main" val="4026293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4BE62C-D9CD-E945-B540-73F50C183066}"/>
              </a:ext>
            </a:extLst>
          </p:cNvPr>
          <p:cNvSpPr>
            <a:spLocks noGrp="1"/>
          </p:cNvSpPr>
          <p:nvPr>
            <p:ph type="title"/>
          </p:nvPr>
        </p:nvSpPr>
        <p:spPr>
          <a:xfrm>
            <a:off x="6513788" y="365125"/>
            <a:ext cx="4840010" cy="1807305"/>
          </a:xfrm>
        </p:spPr>
        <p:txBody>
          <a:bodyPr>
            <a:normAutofit/>
          </a:bodyPr>
          <a:lstStyle/>
          <a:p>
            <a:r>
              <a:rPr lang="en-US" b="1" dirty="0"/>
              <a:t>Use PowerPoint</a:t>
            </a:r>
          </a:p>
        </p:txBody>
      </p:sp>
      <p:pic>
        <p:nvPicPr>
          <p:cNvPr id="5" name="Picture 4" descr="Empty speech bubbles">
            <a:extLst>
              <a:ext uri="{FF2B5EF4-FFF2-40B4-BE49-F238E27FC236}">
                <a16:creationId xmlns:a16="http://schemas.microsoft.com/office/drawing/2014/main" id="{294E1567-D702-441B-B069-1B6A842DC4F4}"/>
              </a:ext>
            </a:extLst>
          </p:cNvPr>
          <p:cNvPicPr>
            <a:picLocks noChangeAspect="1"/>
          </p:cNvPicPr>
          <p:nvPr/>
        </p:nvPicPr>
        <p:blipFill rotWithShape="1">
          <a:blip r:embed="rId2"/>
          <a:srcRect l="24480" r="15985"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179094D8-9D91-F84E-A842-6C2316B3BB0C}"/>
              </a:ext>
            </a:extLst>
          </p:cNvPr>
          <p:cNvSpPr>
            <a:spLocks noGrp="1"/>
          </p:cNvSpPr>
          <p:nvPr>
            <p:ph idx="1"/>
          </p:nvPr>
        </p:nvSpPr>
        <p:spPr>
          <a:xfrm>
            <a:off x="6429567" y="2044539"/>
            <a:ext cx="4840010" cy="3843666"/>
          </a:xfrm>
        </p:spPr>
        <p:txBody>
          <a:bodyPr>
            <a:normAutofit fontScale="92500" lnSpcReduction="10000"/>
          </a:bodyPr>
          <a:lstStyle/>
          <a:p>
            <a:pPr marL="0" indent="0">
              <a:buNone/>
            </a:pPr>
            <a:endParaRPr lang="en-US" sz="3200" dirty="0"/>
          </a:p>
          <a:p>
            <a:r>
              <a:rPr lang="en-US" sz="3200" dirty="0"/>
              <a:t>Create a title Conveying messages</a:t>
            </a:r>
          </a:p>
          <a:p>
            <a:r>
              <a:rPr lang="en-US" sz="3200" dirty="0"/>
              <a:t>Create a </a:t>
            </a:r>
            <a:r>
              <a:rPr lang="en-US" sz="3200" dirty="0" err="1"/>
              <a:t>moodboard</a:t>
            </a:r>
            <a:r>
              <a:rPr lang="en-US" sz="3200" dirty="0"/>
              <a:t> of images that you think convey messages (at least 10)</a:t>
            </a:r>
          </a:p>
          <a:p>
            <a:r>
              <a:rPr lang="en-US" sz="3200" dirty="0"/>
              <a:t>Annotate at least 2 images from the </a:t>
            </a:r>
            <a:r>
              <a:rPr lang="en-US" sz="3200" dirty="0" err="1"/>
              <a:t>moodboard</a:t>
            </a:r>
            <a:r>
              <a:rPr lang="en-US" sz="3200" dirty="0"/>
              <a:t>  </a:t>
            </a:r>
          </a:p>
          <a:p>
            <a:endParaRPr lang="en-US" sz="2000" dirty="0"/>
          </a:p>
        </p:txBody>
      </p:sp>
    </p:spTree>
    <p:extLst>
      <p:ext uri="{BB962C8B-B14F-4D97-AF65-F5344CB8AC3E}">
        <p14:creationId xmlns:p14="http://schemas.microsoft.com/office/powerpoint/2010/main" val="1317228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892" y="137538"/>
            <a:ext cx="2882033" cy="425492"/>
          </a:xfrm>
        </p:spPr>
        <p:txBody>
          <a:bodyPr>
            <a:normAutofit fontScale="90000"/>
          </a:bodyPr>
          <a:lstStyle/>
          <a:p>
            <a:r>
              <a:rPr lang="en-US" dirty="0"/>
              <a:t>Mood board </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05778" y="702017"/>
            <a:ext cx="2846407" cy="1859186"/>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3620" y="643162"/>
            <a:ext cx="2792072" cy="1973064"/>
          </a:xfrm>
          <a:prstGeom prst="rect">
            <a:avLst/>
          </a:prstGeom>
        </p:spPr>
      </p:pic>
      <p:sp>
        <p:nvSpPr>
          <p:cNvPr id="7" name="TextBox 6"/>
          <p:cNvSpPr txBox="1"/>
          <p:nvPr/>
        </p:nvSpPr>
        <p:spPr>
          <a:xfrm>
            <a:off x="169816" y="4817848"/>
            <a:ext cx="6142208" cy="1754326"/>
          </a:xfrm>
          <a:prstGeom prst="rect">
            <a:avLst/>
          </a:prstGeom>
          <a:noFill/>
        </p:spPr>
        <p:txBody>
          <a:bodyPr wrap="square" rtlCol="0">
            <a:spAutoFit/>
          </a:bodyPr>
          <a:lstStyle/>
          <a:p>
            <a:r>
              <a:rPr lang="en-US" dirty="0"/>
              <a:t>A mood board is typically a combination of images, fonts, colors, and textures that define the style of the project. It is a tool to come to help you decide a particular style or develop your ideas.</a:t>
            </a:r>
          </a:p>
          <a:p>
            <a:r>
              <a:rPr lang="en-US" dirty="0"/>
              <a:t>Some of the key points to consider:</a:t>
            </a:r>
            <a:r>
              <a:rPr lang="en-US" b="1" dirty="0"/>
              <a:t> </a:t>
            </a:r>
            <a:r>
              <a:rPr lang="en-US" dirty="0"/>
              <a:t>Layout, format, color, typography, and texture.</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9657" y="670850"/>
            <a:ext cx="2580580" cy="1822046"/>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03621" y="2661935"/>
            <a:ext cx="2792071" cy="1880089"/>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15782" y="2769755"/>
            <a:ext cx="2761037" cy="1839541"/>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12024" y="4304793"/>
            <a:ext cx="4298670" cy="2418002"/>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18379" y="2637968"/>
            <a:ext cx="2705598" cy="1478241"/>
          </a:xfrm>
          <a:prstGeom prst="rect">
            <a:avLst/>
          </a:prstGeom>
        </p:spPr>
      </p:pic>
      <p:sp>
        <p:nvSpPr>
          <p:cNvPr id="3" name="TextBox 2"/>
          <p:cNvSpPr txBox="1"/>
          <p:nvPr/>
        </p:nvSpPr>
        <p:spPr>
          <a:xfrm>
            <a:off x="9865895" y="120316"/>
            <a:ext cx="920445" cy="369332"/>
          </a:xfrm>
          <a:prstGeom prst="rect">
            <a:avLst/>
          </a:prstGeom>
          <a:noFill/>
        </p:spPr>
        <p:txBody>
          <a:bodyPr wrap="none" rtlCol="0">
            <a:spAutoFit/>
          </a:bodyPr>
          <a:lstStyle/>
          <a:p>
            <a:r>
              <a:rPr lang="en-US" dirty="0"/>
              <a:t>15 mins</a:t>
            </a:r>
          </a:p>
        </p:txBody>
      </p:sp>
    </p:spTree>
    <p:extLst>
      <p:ext uri="{BB962C8B-B14F-4D97-AF65-F5344CB8AC3E}">
        <p14:creationId xmlns:p14="http://schemas.microsoft.com/office/powerpoint/2010/main" val="510535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15" y="143819"/>
            <a:ext cx="9196714" cy="1325563"/>
          </a:xfrm>
        </p:spPr>
        <p:txBody>
          <a:bodyPr/>
          <a:lstStyle/>
          <a:p>
            <a:r>
              <a:rPr lang="en-US" dirty="0"/>
              <a:t>Choose 2 images from your </a:t>
            </a:r>
            <a:r>
              <a:rPr lang="en-US" dirty="0" err="1"/>
              <a:t>moodboard</a:t>
            </a:r>
            <a:endParaRPr lang="en-US" dirty="0"/>
          </a:p>
        </p:txBody>
      </p:sp>
      <p:sp>
        <p:nvSpPr>
          <p:cNvPr id="3" name="Content Placeholder 2"/>
          <p:cNvSpPr>
            <a:spLocks noGrp="1"/>
          </p:cNvSpPr>
          <p:nvPr>
            <p:ph idx="1"/>
          </p:nvPr>
        </p:nvSpPr>
        <p:spPr>
          <a:xfrm>
            <a:off x="188495" y="1469382"/>
            <a:ext cx="10555705" cy="4351338"/>
          </a:xfrm>
        </p:spPr>
        <p:txBody>
          <a:bodyPr>
            <a:normAutofit/>
          </a:bodyPr>
          <a:lstStyle/>
          <a:p>
            <a:r>
              <a:rPr lang="en-US" sz="6600" dirty="0"/>
              <a:t>2 images annotated </a:t>
            </a:r>
            <a:r>
              <a:rPr lang="en-US" sz="3200" dirty="0"/>
              <a:t>use the guidance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623" y="3026138"/>
            <a:ext cx="3706702" cy="279458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676" y="2794945"/>
            <a:ext cx="3353953" cy="3538629"/>
          </a:xfrm>
          <a:prstGeom prst="rect">
            <a:avLst/>
          </a:prstGeom>
        </p:spPr>
      </p:pic>
    </p:spTree>
    <p:extLst>
      <p:ext uri="{BB962C8B-B14F-4D97-AF65-F5344CB8AC3E}">
        <p14:creationId xmlns:p14="http://schemas.microsoft.com/office/powerpoint/2010/main" val="2127772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mpty speech bubbles">
            <a:extLst>
              <a:ext uri="{FF2B5EF4-FFF2-40B4-BE49-F238E27FC236}">
                <a16:creationId xmlns:a16="http://schemas.microsoft.com/office/drawing/2014/main" id="{891C9FF7-BB37-4939-8014-EC4F733576DB}"/>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71093" y="2718054"/>
            <a:ext cx="5900497" cy="3207258"/>
          </a:xfrm>
        </p:spPr>
        <p:txBody>
          <a:bodyPr anchor="t">
            <a:normAutofit/>
          </a:bodyPr>
          <a:lstStyle/>
          <a:p>
            <a:r>
              <a:rPr lang="en-US" sz="3200" dirty="0"/>
              <a:t>What message do you want to get across with your photography? </a:t>
            </a:r>
          </a:p>
          <a:p>
            <a:r>
              <a:rPr lang="en-US" sz="3200" dirty="0"/>
              <a:t>Are you using it to create something beautiful, or do you want to make a statement? </a:t>
            </a:r>
          </a:p>
        </p:txBody>
      </p:sp>
    </p:spTree>
    <p:extLst>
      <p:ext uri="{BB962C8B-B14F-4D97-AF65-F5344CB8AC3E}">
        <p14:creationId xmlns:p14="http://schemas.microsoft.com/office/powerpoint/2010/main" val="2517364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729D-24CF-1E47-B07D-50429F2E84E1}"/>
              </a:ext>
            </a:extLst>
          </p:cNvPr>
          <p:cNvSpPr>
            <a:spLocks noGrp="1"/>
          </p:cNvSpPr>
          <p:nvPr>
            <p:ph type="title"/>
          </p:nvPr>
        </p:nvSpPr>
        <p:spPr/>
        <p:txBody>
          <a:bodyPr/>
          <a:lstStyle/>
          <a:p>
            <a:r>
              <a:rPr lang="en-US" dirty="0">
                <a:highlight>
                  <a:srgbClr val="FFFF00"/>
                </a:highlight>
              </a:rPr>
              <a:t>If you could send a message out to the world what would it be? What do you want to say? </a:t>
            </a:r>
          </a:p>
        </p:txBody>
      </p:sp>
      <p:graphicFrame>
        <p:nvGraphicFramePr>
          <p:cNvPr id="7" name="Content Placeholder 2">
            <a:extLst>
              <a:ext uri="{FF2B5EF4-FFF2-40B4-BE49-F238E27FC236}">
                <a16:creationId xmlns:a16="http://schemas.microsoft.com/office/drawing/2014/main" id="{8A2EDA57-219B-4791-83CA-E2D1E035A0B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C836207-2844-E147-A610-5F9A8BB2B953}"/>
              </a:ext>
            </a:extLst>
          </p:cNvPr>
          <p:cNvSpPr txBox="1"/>
          <p:nvPr/>
        </p:nvSpPr>
        <p:spPr>
          <a:xfrm>
            <a:off x="6858577" y="5899964"/>
            <a:ext cx="4412170"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a:t>YOU CAN SEND A MESSAGE TO THE WORLD!!</a:t>
            </a:r>
          </a:p>
        </p:txBody>
      </p:sp>
      <p:sp>
        <p:nvSpPr>
          <p:cNvPr id="6" name="TextBox 5">
            <a:extLst>
              <a:ext uri="{FF2B5EF4-FFF2-40B4-BE49-F238E27FC236}">
                <a16:creationId xmlns:a16="http://schemas.microsoft.com/office/drawing/2014/main" id="{3C5AE9D0-0C90-9245-9C85-3130CD06E3D9}"/>
              </a:ext>
            </a:extLst>
          </p:cNvPr>
          <p:cNvSpPr txBox="1"/>
          <p:nvPr/>
        </p:nvSpPr>
        <p:spPr>
          <a:xfrm>
            <a:off x="921253" y="5992297"/>
            <a:ext cx="4565147"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dirty="0"/>
              <a:t>Try and keep it theme related!</a:t>
            </a:r>
          </a:p>
        </p:txBody>
      </p:sp>
    </p:spTree>
    <p:extLst>
      <p:ext uri="{BB962C8B-B14F-4D97-AF65-F5344CB8AC3E}">
        <p14:creationId xmlns:p14="http://schemas.microsoft.com/office/powerpoint/2010/main" val="4052787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70828-E616-4355-9C8A-A1065032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55161C6-1218-4EAF-A9E9-A319CFD76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747" y="1905000"/>
            <a:ext cx="4536800" cy="3141047"/>
          </a:xfrm>
          <a:custGeom>
            <a:avLst/>
            <a:gdLst>
              <a:gd name="connsiteX0" fmla="*/ 3362388 w 6230568"/>
              <a:gd name="connsiteY0" fmla="*/ 861 h 4239440"/>
              <a:gd name="connsiteX1" fmla="*/ 4026621 w 6230568"/>
              <a:gd name="connsiteY1" fmla="*/ 15392 h 4239440"/>
              <a:gd name="connsiteX2" fmla="*/ 5114556 w 6230568"/>
              <a:gd name="connsiteY2" fmla="*/ 34130 h 4239440"/>
              <a:gd name="connsiteX3" fmla="*/ 5776495 w 6230568"/>
              <a:gd name="connsiteY3" fmla="*/ 112905 h 4239440"/>
              <a:gd name="connsiteX4" fmla="*/ 5862918 w 6230568"/>
              <a:gd name="connsiteY4" fmla="*/ 141585 h 4239440"/>
              <a:gd name="connsiteX5" fmla="*/ 5840738 w 6230568"/>
              <a:gd name="connsiteY5" fmla="*/ 200475 h 4239440"/>
              <a:gd name="connsiteX6" fmla="*/ 5691219 w 6230568"/>
              <a:gd name="connsiteY6" fmla="*/ 216153 h 4239440"/>
              <a:gd name="connsiteX7" fmla="*/ 5773053 w 6230568"/>
              <a:gd name="connsiteY7" fmla="*/ 260130 h 4239440"/>
              <a:gd name="connsiteX8" fmla="*/ 5593324 w 6230568"/>
              <a:gd name="connsiteY8" fmla="*/ 293781 h 4239440"/>
              <a:gd name="connsiteX9" fmla="*/ 5617033 w 6230568"/>
              <a:gd name="connsiteY9" fmla="*/ 317108 h 4239440"/>
              <a:gd name="connsiteX10" fmla="*/ 5641124 w 6230568"/>
              <a:gd name="connsiteY10" fmla="*/ 339287 h 4239440"/>
              <a:gd name="connsiteX11" fmla="*/ 5299256 w 6230568"/>
              <a:gd name="connsiteY11" fmla="*/ 396265 h 4239440"/>
              <a:gd name="connsiteX12" fmla="*/ 5703073 w 6230568"/>
              <a:gd name="connsiteY12" fmla="*/ 500661 h 4239440"/>
              <a:gd name="connsiteX13" fmla="*/ 5629652 w 6230568"/>
              <a:gd name="connsiteY13" fmla="*/ 556874 h 4239440"/>
              <a:gd name="connsiteX14" fmla="*/ 5862918 w 6230568"/>
              <a:gd name="connsiteY14" fmla="*/ 645591 h 4239440"/>
              <a:gd name="connsiteX15" fmla="*/ 6052207 w 6230568"/>
              <a:gd name="connsiteY15" fmla="*/ 756106 h 4239440"/>
              <a:gd name="connsiteX16" fmla="*/ 6158515 w 6230568"/>
              <a:gd name="connsiteY16" fmla="*/ 901419 h 4239440"/>
              <a:gd name="connsiteX17" fmla="*/ 6195990 w 6230568"/>
              <a:gd name="connsiteY17" fmla="*/ 966427 h 4239440"/>
              <a:gd name="connsiteX18" fmla="*/ 6229642 w 6230568"/>
              <a:gd name="connsiteY18" fmla="*/ 1034878 h 4239440"/>
              <a:gd name="connsiteX19" fmla="*/ 6171516 w 6230568"/>
              <a:gd name="connsiteY19" fmla="*/ 1102946 h 4239440"/>
              <a:gd name="connsiteX20" fmla="*/ 6133659 w 6230568"/>
              <a:gd name="connsiteY20" fmla="*/ 1185545 h 4239440"/>
              <a:gd name="connsiteX21" fmla="*/ 6168458 w 6230568"/>
              <a:gd name="connsiteY21" fmla="*/ 1234110 h 4239440"/>
              <a:gd name="connsiteX22" fmla="*/ 6169222 w 6230568"/>
              <a:gd name="connsiteY22" fmla="*/ 1342712 h 4239440"/>
              <a:gd name="connsiteX23" fmla="*/ 6145131 w 6230568"/>
              <a:gd name="connsiteY23" fmla="*/ 1393954 h 4239440"/>
              <a:gd name="connsiteX24" fmla="*/ 6071709 w 6230568"/>
              <a:gd name="connsiteY24" fmla="*/ 1505233 h 4239440"/>
              <a:gd name="connsiteX25" fmla="*/ 6009378 w 6230568"/>
              <a:gd name="connsiteY25" fmla="*/ 1530089 h 4239440"/>
              <a:gd name="connsiteX26" fmla="*/ 6015879 w 6230568"/>
              <a:gd name="connsiteY26" fmla="*/ 1979030 h 4239440"/>
              <a:gd name="connsiteX27" fmla="*/ 6061385 w 6230568"/>
              <a:gd name="connsiteY27" fmla="*/ 2196234 h 4239440"/>
              <a:gd name="connsiteX28" fmla="*/ 6029263 w 6230568"/>
              <a:gd name="connsiteY28" fmla="*/ 2440972 h 4239440"/>
              <a:gd name="connsiteX29" fmla="*/ 6135571 w 6230568"/>
              <a:gd name="connsiteY29" fmla="*/ 2621848 h 4239440"/>
              <a:gd name="connsiteX30" fmla="*/ 6091594 w 6230568"/>
              <a:gd name="connsiteY30" fmla="*/ 2691446 h 4239440"/>
              <a:gd name="connsiteX31" fmla="*/ 6215493 w 6230568"/>
              <a:gd name="connsiteY31" fmla="*/ 2769456 h 4239440"/>
              <a:gd name="connsiteX32" fmla="*/ 6100389 w 6230568"/>
              <a:gd name="connsiteY32" fmla="*/ 2880352 h 4239440"/>
              <a:gd name="connsiteX33" fmla="*/ 5909953 w 6230568"/>
              <a:gd name="connsiteY33" fmla="*/ 3053963 h 4239440"/>
              <a:gd name="connsiteX34" fmla="*/ 5741696 w 6230568"/>
              <a:gd name="connsiteY34" fmla="*/ 3798118 h 4239440"/>
              <a:gd name="connsiteX35" fmla="*/ 5493899 w 6230568"/>
              <a:gd name="connsiteY35" fmla="*/ 4026795 h 4239440"/>
              <a:gd name="connsiteX36" fmla="*/ 3773471 w 6230568"/>
              <a:gd name="connsiteY36" fmla="*/ 4239028 h 4239440"/>
              <a:gd name="connsiteX37" fmla="*/ 2569285 w 6230568"/>
              <a:gd name="connsiteY37" fmla="*/ 4103275 h 4239440"/>
              <a:gd name="connsiteX38" fmla="*/ 2693948 w 6230568"/>
              <a:gd name="connsiteY38" fmla="*/ 4061593 h 4239440"/>
              <a:gd name="connsiteX39" fmla="*/ 2588788 w 6230568"/>
              <a:gd name="connsiteY39" fmla="*/ 4062358 h 4239440"/>
              <a:gd name="connsiteX40" fmla="*/ 2300073 w 6230568"/>
              <a:gd name="connsiteY40" fmla="*/ 4008822 h 4239440"/>
              <a:gd name="connsiteX41" fmla="*/ 1508500 w 6230568"/>
              <a:gd name="connsiteY41" fmla="*/ 3798118 h 4239440"/>
              <a:gd name="connsiteX42" fmla="*/ 1061089 w 6230568"/>
              <a:gd name="connsiteY42" fmla="*/ 3697546 h 4239440"/>
              <a:gd name="connsiteX43" fmla="*/ 939102 w 6230568"/>
              <a:gd name="connsiteY43" fmla="*/ 3648216 h 4239440"/>
              <a:gd name="connsiteX44" fmla="*/ 1243495 w 6230568"/>
              <a:gd name="connsiteY44" fmla="*/ 3624890 h 4239440"/>
              <a:gd name="connsiteX45" fmla="*/ 1083651 w 6230568"/>
              <a:gd name="connsiteY45" fmla="*/ 3595827 h 4239440"/>
              <a:gd name="connsiteX46" fmla="*/ 966636 w 6230568"/>
              <a:gd name="connsiteY46" fmla="*/ 3605770 h 4239440"/>
              <a:gd name="connsiteX47" fmla="*/ 885566 w 6230568"/>
              <a:gd name="connsiteY47" fmla="*/ 3609976 h 4239440"/>
              <a:gd name="connsiteX48" fmla="*/ 641976 w 6230568"/>
              <a:gd name="connsiteY48" fmla="*/ 3567912 h 4239440"/>
              <a:gd name="connsiteX49" fmla="*/ 399533 w 6230568"/>
              <a:gd name="connsiteY49" fmla="*/ 3583590 h 4239440"/>
              <a:gd name="connsiteX50" fmla="*/ 409093 w 6230568"/>
              <a:gd name="connsiteY50" fmla="*/ 3548792 h 4239440"/>
              <a:gd name="connsiteX51" fmla="*/ 792642 w 6230568"/>
              <a:gd name="connsiteY51" fmla="*/ 3417628 h 4239440"/>
              <a:gd name="connsiteX52" fmla="*/ 771610 w 6230568"/>
              <a:gd name="connsiteY52" fmla="*/ 3345736 h 4239440"/>
              <a:gd name="connsiteX53" fmla="*/ 945986 w 6230568"/>
              <a:gd name="connsiteY53" fmla="*/ 3317056 h 4239440"/>
              <a:gd name="connsiteX54" fmla="*/ 892449 w 6230568"/>
              <a:gd name="connsiteY54" fmla="*/ 3285316 h 4239440"/>
              <a:gd name="connsiteX55" fmla="*/ 949045 w 6230568"/>
              <a:gd name="connsiteY55" fmla="*/ 3262755 h 4239440"/>
              <a:gd name="connsiteX56" fmla="*/ 1252673 w 6230568"/>
              <a:gd name="connsiteY56" fmla="*/ 3200041 h 4239440"/>
              <a:gd name="connsiteX57" fmla="*/ 388825 w 6230568"/>
              <a:gd name="connsiteY57" fmla="*/ 3176714 h 4239440"/>
              <a:gd name="connsiteX58" fmla="*/ 127644 w 6230568"/>
              <a:gd name="connsiteY58" fmla="*/ 3111323 h 4239440"/>
              <a:gd name="connsiteX59" fmla="*/ 437008 w 6230568"/>
              <a:gd name="connsiteY59" fmla="*/ 2921652 h 4239440"/>
              <a:gd name="connsiteX60" fmla="*/ 601441 w 6230568"/>
              <a:gd name="connsiteY60" fmla="*/ 2840965 h 4239440"/>
              <a:gd name="connsiteX61" fmla="*/ 330700 w 6230568"/>
              <a:gd name="connsiteY61" fmla="*/ 2859320 h 4239440"/>
              <a:gd name="connsiteX62" fmla="*/ 534521 w 6230568"/>
              <a:gd name="connsiteY62" fmla="*/ 2720126 h 4239440"/>
              <a:gd name="connsiteX63" fmla="*/ 492839 w 6230568"/>
              <a:gd name="connsiteY63" fmla="*/ 2694505 h 4239440"/>
              <a:gd name="connsiteX64" fmla="*/ 416358 w 6230568"/>
              <a:gd name="connsiteY64" fmla="*/ 2677297 h 4239440"/>
              <a:gd name="connsiteX65" fmla="*/ 761285 w 6230568"/>
              <a:gd name="connsiteY65" fmla="*/ 2589726 h 4239440"/>
              <a:gd name="connsiteX66" fmla="*/ 664920 w 6230568"/>
              <a:gd name="connsiteY66" fmla="*/ 2466593 h 4239440"/>
              <a:gd name="connsiteX67" fmla="*/ 740253 w 6230568"/>
              <a:gd name="connsiteY67" fmla="*/ 2438677 h 4239440"/>
              <a:gd name="connsiteX68" fmla="*/ 650006 w 6230568"/>
              <a:gd name="connsiteY68" fmla="*/ 2435236 h 4239440"/>
              <a:gd name="connsiteX69" fmla="*/ 578879 w 6230568"/>
              <a:gd name="connsiteY69" fmla="*/ 2435618 h 4239440"/>
              <a:gd name="connsiteX70" fmla="*/ 451157 w 6230568"/>
              <a:gd name="connsiteY70" fmla="*/ 2404644 h 4239440"/>
              <a:gd name="connsiteX71" fmla="*/ 2216 w 6230568"/>
              <a:gd name="connsiteY71" fmla="*/ 2456650 h 4239440"/>
              <a:gd name="connsiteX72" fmla="*/ 97052 w 6230568"/>
              <a:gd name="connsiteY72" fmla="*/ 2383611 h 4239440"/>
              <a:gd name="connsiteX73" fmla="*/ 210626 w 6230568"/>
              <a:gd name="connsiteY73" fmla="*/ 2341930 h 4239440"/>
              <a:gd name="connsiteX74" fmla="*/ 57282 w 6230568"/>
              <a:gd name="connsiteY74" fmla="*/ 2319750 h 4239440"/>
              <a:gd name="connsiteX75" fmla="*/ 365499 w 6230568"/>
              <a:gd name="connsiteY75" fmla="*/ 2250153 h 4239440"/>
              <a:gd name="connsiteX76" fmla="*/ 290548 w 6230568"/>
              <a:gd name="connsiteY76" fmla="*/ 2187821 h 4239440"/>
              <a:gd name="connsiteX77" fmla="*/ 482896 w 6230568"/>
              <a:gd name="connsiteY77" fmla="*/ 1906755 h 4239440"/>
              <a:gd name="connsiteX78" fmla="*/ 867211 w 6230568"/>
              <a:gd name="connsiteY78" fmla="*/ 1747294 h 4239440"/>
              <a:gd name="connsiteX79" fmla="*/ 1063766 w 6230568"/>
              <a:gd name="connsiteY79" fmla="*/ 1734674 h 4239440"/>
              <a:gd name="connsiteX80" fmla="*/ 1008701 w 6230568"/>
              <a:gd name="connsiteY80" fmla="*/ 1683432 h 4239440"/>
              <a:gd name="connsiteX81" fmla="*/ 1152865 w 6230568"/>
              <a:gd name="connsiteY81" fmla="*/ 1394719 h 4239440"/>
              <a:gd name="connsiteX82" fmla="*/ 998376 w 6230568"/>
              <a:gd name="connsiteY82" fmla="*/ 1411927 h 4239440"/>
              <a:gd name="connsiteX83" fmla="*/ 206419 w 6230568"/>
              <a:gd name="connsiteY83" fmla="*/ 1424164 h 4239440"/>
              <a:gd name="connsiteX84" fmla="*/ 128027 w 6230568"/>
              <a:gd name="connsiteY84" fmla="*/ 1413074 h 4239440"/>
              <a:gd name="connsiteX85" fmla="*/ 672950 w 6230568"/>
              <a:gd name="connsiteY85" fmla="*/ 1268143 h 4239440"/>
              <a:gd name="connsiteX86" fmla="*/ 457658 w 6230568"/>
              <a:gd name="connsiteY86" fmla="*/ 1229138 h 4239440"/>
              <a:gd name="connsiteX87" fmla="*/ 407945 w 6230568"/>
              <a:gd name="connsiteY87" fmla="*/ 1213459 h 4239440"/>
              <a:gd name="connsiteX88" fmla="*/ 453451 w 6230568"/>
              <a:gd name="connsiteY88" fmla="*/ 1172924 h 4239440"/>
              <a:gd name="connsiteX89" fmla="*/ 568172 w 6230568"/>
              <a:gd name="connsiteY89" fmla="*/ 1132007 h 4239440"/>
              <a:gd name="connsiteX90" fmla="*/ 255367 w 6230568"/>
              <a:gd name="connsiteY90" fmla="*/ 1190898 h 4239440"/>
              <a:gd name="connsiteX91" fmla="*/ 277546 w 6230568"/>
              <a:gd name="connsiteY91" fmla="*/ 1128567 h 4239440"/>
              <a:gd name="connsiteX92" fmla="*/ 246572 w 6230568"/>
              <a:gd name="connsiteY92" fmla="*/ 1072353 h 4239440"/>
              <a:gd name="connsiteX93" fmla="*/ 422859 w 6230568"/>
              <a:gd name="connsiteY93" fmla="*/ 1000078 h 4239440"/>
              <a:gd name="connsiteX94" fmla="*/ 668362 w 6230568"/>
              <a:gd name="connsiteY94" fmla="*/ 858972 h 4239440"/>
              <a:gd name="connsiteX95" fmla="*/ 914629 w 6230568"/>
              <a:gd name="connsiteY95" fmla="*/ 768725 h 4239440"/>
              <a:gd name="connsiteX96" fmla="*/ 1117684 w 6230568"/>
              <a:gd name="connsiteY96" fmla="*/ 688420 h 4239440"/>
              <a:gd name="connsiteX97" fmla="*/ 928778 w 6230568"/>
              <a:gd name="connsiteY97" fmla="*/ 701040 h 4239440"/>
              <a:gd name="connsiteX98" fmla="*/ 1243877 w 6230568"/>
              <a:gd name="connsiteY98" fmla="*/ 574464 h 4239440"/>
              <a:gd name="connsiteX99" fmla="*/ 1291678 w 6230568"/>
              <a:gd name="connsiteY99" fmla="*/ 566434 h 4239440"/>
              <a:gd name="connsiteX100" fmla="*/ 1797596 w 6230568"/>
              <a:gd name="connsiteY100" fmla="*/ 476952 h 4239440"/>
              <a:gd name="connsiteX101" fmla="*/ 1895491 w 6230568"/>
              <a:gd name="connsiteY101" fmla="*/ 432593 h 4239440"/>
              <a:gd name="connsiteX102" fmla="*/ 1782682 w 6230568"/>
              <a:gd name="connsiteY102" fmla="*/ 423033 h 4239440"/>
              <a:gd name="connsiteX103" fmla="*/ 1406781 w 6230568"/>
              <a:gd name="connsiteY103" fmla="*/ 449419 h 4239440"/>
              <a:gd name="connsiteX104" fmla="*/ 1662226 w 6230568"/>
              <a:gd name="connsiteY104" fmla="*/ 393970 h 4239440"/>
              <a:gd name="connsiteX105" fmla="*/ 1383837 w 6230568"/>
              <a:gd name="connsiteY105" fmla="*/ 376762 h 4239440"/>
              <a:gd name="connsiteX106" fmla="*/ 1318063 w 6230568"/>
              <a:gd name="connsiteY106" fmla="*/ 333168 h 4239440"/>
              <a:gd name="connsiteX107" fmla="*/ 1365099 w 6230568"/>
              <a:gd name="connsiteY107" fmla="*/ 290722 h 4239440"/>
              <a:gd name="connsiteX108" fmla="*/ 1536798 w 6230568"/>
              <a:gd name="connsiteY108" fmla="*/ 244069 h 4239440"/>
              <a:gd name="connsiteX109" fmla="*/ 1711938 w 6230568"/>
              <a:gd name="connsiteY109" fmla="*/ 175619 h 4239440"/>
              <a:gd name="connsiteX110" fmla="*/ 2273687 w 6230568"/>
              <a:gd name="connsiteY110" fmla="*/ 78488 h 4239440"/>
              <a:gd name="connsiteX111" fmla="*/ 2646913 w 6230568"/>
              <a:gd name="connsiteY111" fmla="*/ 46749 h 4239440"/>
              <a:gd name="connsiteX112" fmla="*/ 3362388 w 6230568"/>
              <a:gd name="connsiteY112" fmla="*/ 861 h 423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230568" h="4239440">
                <a:moveTo>
                  <a:pt x="3362388" y="861"/>
                </a:moveTo>
                <a:cubicBezTo>
                  <a:pt x="3584946" y="-3346"/>
                  <a:pt x="3805210" y="8891"/>
                  <a:pt x="4026621" y="15392"/>
                </a:cubicBezTo>
                <a:cubicBezTo>
                  <a:pt x="4388374" y="26482"/>
                  <a:pt x="4752039" y="26099"/>
                  <a:pt x="5114556" y="34130"/>
                </a:cubicBezTo>
                <a:cubicBezTo>
                  <a:pt x="5340556" y="39101"/>
                  <a:pt x="5563879" y="57074"/>
                  <a:pt x="5776495" y="112905"/>
                </a:cubicBezTo>
                <a:cubicBezTo>
                  <a:pt x="5806322" y="120935"/>
                  <a:pt x="5839973" y="122465"/>
                  <a:pt x="5862918" y="141585"/>
                </a:cubicBezTo>
                <a:cubicBezTo>
                  <a:pt x="5888539" y="162999"/>
                  <a:pt x="5878214" y="194356"/>
                  <a:pt x="5840738" y="200475"/>
                </a:cubicBezTo>
                <a:cubicBezTo>
                  <a:pt x="5792938" y="208505"/>
                  <a:pt x="5743991" y="210800"/>
                  <a:pt x="5691219" y="216153"/>
                </a:cubicBezTo>
                <a:cubicBezTo>
                  <a:pt x="5711486" y="245598"/>
                  <a:pt x="5760434" y="223419"/>
                  <a:pt x="5773053" y="260130"/>
                </a:cubicBezTo>
                <a:cubicBezTo>
                  <a:pt x="5716458" y="285368"/>
                  <a:pt x="5648008" y="268925"/>
                  <a:pt x="5593324" y="293781"/>
                </a:cubicBezTo>
                <a:cubicBezTo>
                  <a:pt x="5594854" y="310989"/>
                  <a:pt x="5607090" y="312519"/>
                  <a:pt x="5617033" y="317108"/>
                </a:cubicBezTo>
                <a:cubicBezTo>
                  <a:pt x="5626976" y="321314"/>
                  <a:pt x="5651831" y="315196"/>
                  <a:pt x="5641124" y="339287"/>
                </a:cubicBezTo>
                <a:cubicBezTo>
                  <a:pt x="5527551" y="353818"/>
                  <a:pt x="5418949" y="403148"/>
                  <a:pt x="5299256" y="396265"/>
                </a:cubicBezTo>
                <a:cubicBezTo>
                  <a:pt x="5447247" y="409649"/>
                  <a:pt x="5572292" y="464333"/>
                  <a:pt x="5703073" y="500661"/>
                </a:cubicBezTo>
                <a:cubicBezTo>
                  <a:pt x="5697720" y="543490"/>
                  <a:pt x="5644949" y="526282"/>
                  <a:pt x="5629652" y="556874"/>
                </a:cubicBezTo>
                <a:cubicBezTo>
                  <a:pt x="5713398" y="578288"/>
                  <a:pt x="5793703" y="603527"/>
                  <a:pt x="5862918" y="645591"/>
                </a:cubicBezTo>
                <a:cubicBezTo>
                  <a:pt x="5925250" y="683449"/>
                  <a:pt x="5984521" y="725131"/>
                  <a:pt x="6052207" y="756106"/>
                </a:cubicBezTo>
                <a:cubicBezTo>
                  <a:pt x="6123334" y="788611"/>
                  <a:pt x="6166545" y="830293"/>
                  <a:pt x="6158515" y="901419"/>
                </a:cubicBezTo>
                <a:cubicBezTo>
                  <a:pt x="6155073" y="930482"/>
                  <a:pt x="6164251" y="954955"/>
                  <a:pt x="6195990" y="966427"/>
                </a:cubicBezTo>
                <a:cubicBezTo>
                  <a:pt x="6235378" y="980576"/>
                  <a:pt x="6231172" y="1001990"/>
                  <a:pt x="6229642" y="1034878"/>
                </a:cubicBezTo>
                <a:cubicBezTo>
                  <a:pt x="6227347" y="1074265"/>
                  <a:pt x="6207080" y="1089562"/>
                  <a:pt x="6171516" y="1102946"/>
                </a:cubicBezTo>
                <a:cubicBezTo>
                  <a:pt x="6120657" y="1121682"/>
                  <a:pt x="6120274" y="1150745"/>
                  <a:pt x="6133659" y="1185545"/>
                </a:cubicBezTo>
                <a:cubicBezTo>
                  <a:pt x="6140925" y="1204664"/>
                  <a:pt x="6152014" y="1219961"/>
                  <a:pt x="6168458" y="1234110"/>
                </a:cubicBezTo>
                <a:cubicBezTo>
                  <a:pt x="6225435" y="1283439"/>
                  <a:pt x="6225053" y="1284204"/>
                  <a:pt x="6169222" y="1342712"/>
                </a:cubicBezTo>
                <a:cubicBezTo>
                  <a:pt x="6154308" y="1358390"/>
                  <a:pt x="6138247" y="1368715"/>
                  <a:pt x="6145131" y="1393954"/>
                </a:cubicBezTo>
                <a:cubicBezTo>
                  <a:pt x="6168458" y="1477700"/>
                  <a:pt x="6165398" y="1477700"/>
                  <a:pt x="6071709" y="1505233"/>
                </a:cubicBezTo>
                <a:cubicBezTo>
                  <a:pt x="6050295" y="1511734"/>
                  <a:pt x="6021615" y="1505998"/>
                  <a:pt x="6009378" y="1530089"/>
                </a:cubicBezTo>
                <a:cubicBezTo>
                  <a:pt x="6017026" y="1547680"/>
                  <a:pt x="5999053" y="1972146"/>
                  <a:pt x="6015879" y="1979030"/>
                </a:cubicBezTo>
                <a:cubicBezTo>
                  <a:pt x="6147425" y="2032948"/>
                  <a:pt x="6163868" y="2096427"/>
                  <a:pt x="6061385" y="2196234"/>
                </a:cubicBezTo>
                <a:cubicBezTo>
                  <a:pt x="5992552" y="2263155"/>
                  <a:pt x="6000582" y="2372522"/>
                  <a:pt x="6029263" y="2440972"/>
                </a:cubicBezTo>
                <a:cubicBezTo>
                  <a:pt x="6137482" y="2471182"/>
                  <a:pt x="6113774" y="2551486"/>
                  <a:pt x="6135571" y="2621848"/>
                </a:cubicBezTo>
                <a:cubicBezTo>
                  <a:pt x="6151632" y="2674620"/>
                  <a:pt x="6088535" y="2667354"/>
                  <a:pt x="6091594" y="2691446"/>
                </a:cubicBezTo>
                <a:cubicBezTo>
                  <a:pt x="6131364" y="2720508"/>
                  <a:pt x="6184518" y="2729686"/>
                  <a:pt x="6215493" y="2769456"/>
                </a:cubicBezTo>
                <a:cubicBezTo>
                  <a:pt x="6159662" y="2798518"/>
                  <a:pt x="6131364" y="2839435"/>
                  <a:pt x="6100389" y="2880352"/>
                </a:cubicBezTo>
                <a:cubicBezTo>
                  <a:pt x="6050295" y="2946890"/>
                  <a:pt x="5982227" y="3003103"/>
                  <a:pt x="5909953" y="3053963"/>
                </a:cubicBezTo>
                <a:cubicBezTo>
                  <a:pt x="5873243" y="3408068"/>
                  <a:pt x="5754698" y="3779763"/>
                  <a:pt x="5741696" y="3798118"/>
                </a:cubicBezTo>
                <a:cubicBezTo>
                  <a:pt x="5688160" y="3792764"/>
                  <a:pt x="5584146" y="4006910"/>
                  <a:pt x="5493899" y="4026795"/>
                </a:cubicBezTo>
                <a:cubicBezTo>
                  <a:pt x="5399063" y="4048592"/>
                  <a:pt x="3988763" y="4249736"/>
                  <a:pt x="3773471" y="4239028"/>
                </a:cubicBezTo>
                <a:cubicBezTo>
                  <a:pt x="2603319" y="4182050"/>
                  <a:pt x="2569285" y="4103275"/>
                  <a:pt x="2569285" y="4103275"/>
                </a:cubicBezTo>
                <a:cubicBezTo>
                  <a:pt x="2569285" y="4103275"/>
                  <a:pt x="2635823" y="4083773"/>
                  <a:pt x="2693948" y="4061593"/>
                </a:cubicBezTo>
                <a:cubicBezTo>
                  <a:pt x="2658767" y="4062741"/>
                  <a:pt x="2623587" y="4063505"/>
                  <a:pt x="2588788" y="4062358"/>
                </a:cubicBezTo>
                <a:cubicBezTo>
                  <a:pt x="2319193" y="4054328"/>
                  <a:pt x="2565461" y="4039414"/>
                  <a:pt x="2300073" y="4008822"/>
                </a:cubicBezTo>
                <a:cubicBezTo>
                  <a:pt x="1852280" y="3957198"/>
                  <a:pt x="1919582" y="3943813"/>
                  <a:pt x="1508500" y="3798118"/>
                </a:cubicBezTo>
                <a:cubicBezTo>
                  <a:pt x="1472171" y="3785116"/>
                  <a:pt x="1217109" y="3706342"/>
                  <a:pt x="1061089" y="3697546"/>
                </a:cubicBezTo>
                <a:cubicBezTo>
                  <a:pt x="1019790" y="3695252"/>
                  <a:pt x="974667" y="3696017"/>
                  <a:pt x="939102" y="3648216"/>
                </a:cubicBezTo>
                <a:cubicBezTo>
                  <a:pt x="1048088" y="3649746"/>
                  <a:pt x="1141776" y="3649746"/>
                  <a:pt x="1243495" y="3624890"/>
                </a:cubicBezTo>
                <a:cubicBezTo>
                  <a:pt x="1189194" y="3590473"/>
                  <a:pt x="1126862" y="3619919"/>
                  <a:pt x="1083651" y="3595827"/>
                </a:cubicBezTo>
                <a:cubicBezTo>
                  <a:pt x="1043116" y="3573648"/>
                  <a:pt x="1007935" y="3570589"/>
                  <a:pt x="966636" y="3605770"/>
                </a:cubicBezTo>
                <a:cubicBezTo>
                  <a:pt x="945221" y="3624125"/>
                  <a:pt x="907363" y="3620683"/>
                  <a:pt x="885566" y="3609976"/>
                </a:cubicBezTo>
                <a:cubicBezTo>
                  <a:pt x="768933" y="3552233"/>
                  <a:pt x="771610" y="3552998"/>
                  <a:pt x="641976" y="3567912"/>
                </a:cubicBezTo>
                <a:cubicBezTo>
                  <a:pt x="559377" y="3577089"/>
                  <a:pt x="475248" y="3593533"/>
                  <a:pt x="399533" y="3583590"/>
                </a:cubicBezTo>
                <a:cubicBezTo>
                  <a:pt x="389973" y="3561793"/>
                  <a:pt x="398385" y="3551851"/>
                  <a:pt x="409093" y="3548792"/>
                </a:cubicBezTo>
                <a:cubicBezTo>
                  <a:pt x="583468" y="3501374"/>
                  <a:pt x="615972" y="3447073"/>
                  <a:pt x="792642" y="3417628"/>
                </a:cubicBezTo>
                <a:cubicBezTo>
                  <a:pt x="805644" y="3384359"/>
                  <a:pt x="741400" y="3378622"/>
                  <a:pt x="771610" y="3345736"/>
                </a:cubicBezTo>
                <a:cubicBezTo>
                  <a:pt x="826676" y="3320115"/>
                  <a:pt x="891302" y="3350325"/>
                  <a:pt x="945986" y="3317056"/>
                </a:cubicBezTo>
                <a:cubicBezTo>
                  <a:pt x="936426" y="3293347"/>
                  <a:pt x="890537" y="3310555"/>
                  <a:pt x="892449" y="3285316"/>
                </a:cubicBezTo>
                <a:cubicBezTo>
                  <a:pt x="894744" y="3256254"/>
                  <a:pt x="926866" y="3260843"/>
                  <a:pt x="949045" y="3262755"/>
                </a:cubicBezTo>
                <a:cubicBezTo>
                  <a:pt x="1056500" y="3272697"/>
                  <a:pt x="1149806" y="3218396"/>
                  <a:pt x="1252673" y="3200041"/>
                </a:cubicBezTo>
                <a:cubicBezTo>
                  <a:pt x="1142923" y="3154152"/>
                  <a:pt x="503164" y="3190863"/>
                  <a:pt x="388825" y="3176714"/>
                </a:cubicBezTo>
                <a:cubicBezTo>
                  <a:pt x="269133" y="3162183"/>
                  <a:pt x="78697" y="3123560"/>
                  <a:pt x="127644" y="3111323"/>
                </a:cubicBezTo>
                <a:cubicBezTo>
                  <a:pt x="183093" y="3097175"/>
                  <a:pt x="380795" y="2929300"/>
                  <a:pt x="437008" y="2921652"/>
                </a:cubicBezTo>
                <a:cubicBezTo>
                  <a:pt x="502399" y="2912857"/>
                  <a:pt x="515401" y="2901002"/>
                  <a:pt x="601441" y="2840965"/>
                </a:cubicBezTo>
                <a:cubicBezTo>
                  <a:pt x="658037" y="2801577"/>
                  <a:pt x="422477" y="2887235"/>
                  <a:pt x="330700" y="2859320"/>
                </a:cubicBezTo>
                <a:cubicBezTo>
                  <a:pt x="297049" y="2848995"/>
                  <a:pt x="534521" y="2740010"/>
                  <a:pt x="534521" y="2720126"/>
                </a:cubicBezTo>
                <a:cubicBezTo>
                  <a:pt x="534521" y="2699093"/>
                  <a:pt x="513106" y="2694505"/>
                  <a:pt x="492839" y="2694505"/>
                </a:cubicBezTo>
                <a:cubicBezTo>
                  <a:pt x="447715" y="2694505"/>
                  <a:pt x="461482" y="2676149"/>
                  <a:pt x="416358" y="2677297"/>
                </a:cubicBezTo>
                <a:cubicBezTo>
                  <a:pt x="548670" y="2624143"/>
                  <a:pt x="630504" y="2638292"/>
                  <a:pt x="761285" y="2589726"/>
                </a:cubicBezTo>
                <a:cubicBezTo>
                  <a:pt x="825147" y="2566017"/>
                  <a:pt x="599147" y="2487242"/>
                  <a:pt x="664920" y="2466593"/>
                </a:cubicBezTo>
                <a:cubicBezTo>
                  <a:pt x="689776" y="2458562"/>
                  <a:pt x="723045" y="2466975"/>
                  <a:pt x="740253" y="2438677"/>
                </a:cubicBezTo>
                <a:cubicBezTo>
                  <a:pt x="713103" y="2416116"/>
                  <a:pt x="677157" y="2426058"/>
                  <a:pt x="650006" y="2435236"/>
                </a:cubicBezTo>
                <a:cubicBezTo>
                  <a:pt x="580791" y="2458945"/>
                  <a:pt x="585763" y="2453209"/>
                  <a:pt x="578879" y="2435618"/>
                </a:cubicBezTo>
                <a:cubicBezTo>
                  <a:pt x="556318" y="2375581"/>
                  <a:pt x="500487" y="2394701"/>
                  <a:pt x="451157" y="2404644"/>
                </a:cubicBezTo>
                <a:cubicBezTo>
                  <a:pt x="302020" y="2434471"/>
                  <a:pt x="150971" y="2426058"/>
                  <a:pt x="2216" y="2456650"/>
                </a:cubicBezTo>
                <a:cubicBezTo>
                  <a:pt x="-13844" y="2460092"/>
                  <a:pt x="61489" y="2391642"/>
                  <a:pt x="97052" y="2383611"/>
                </a:cubicBezTo>
                <a:cubicBezTo>
                  <a:pt x="135675" y="2375199"/>
                  <a:pt x="183093" y="2381317"/>
                  <a:pt x="210626" y="2341930"/>
                </a:cubicBezTo>
                <a:cubicBezTo>
                  <a:pt x="161678" y="2331987"/>
                  <a:pt x="105848" y="2351107"/>
                  <a:pt x="57282" y="2319750"/>
                </a:cubicBezTo>
                <a:cubicBezTo>
                  <a:pt x="165120" y="2276539"/>
                  <a:pt x="272575" y="2278068"/>
                  <a:pt x="365499" y="2250153"/>
                </a:cubicBezTo>
                <a:cubicBezTo>
                  <a:pt x="373912" y="2198529"/>
                  <a:pt x="312727" y="2217266"/>
                  <a:pt x="290548" y="2187821"/>
                </a:cubicBezTo>
                <a:cubicBezTo>
                  <a:pt x="990345" y="2137344"/>
                  <a:pt x="599529" y="1988207"/>
                  <a:pt x="482896" y="1906755"/>
                </a:cubicBezTo>
                <a:cubicBezTo>
                  <a:pt x="443891" y="1879605"/>
                  <a:pt x="853827" y="1750735"/>
                  <a:pt x="867211" y="1747294"/>
                </a:cubicBezTo>
                <a:cubicBezTo>
                  <a:pt x="901245" y="1739263"/>
                  <a:pt x="1036233" y="1744999"/>
                  <a:pt x="1063766" y="1734674"/>
                </a:cubicBezTo>
                <a:cubicBezTo>
                  <a:pt x="1098947" y="1721673"/>
                  <a:pt x="982696" y="1699111"/>
                  <a:pt x="1008701" y="1683432"/>
                </a:cubicBezTo>
                <a:cubicBezTo>
                  <a:pt x="1191107" y="1572918"/>
                  <a:pt x="1204107" y="1406573"/>
                  <a:pt x="1152865" y="1394719"/>
                </a:cubicBezTo>
                <a:cubicBezTo>
                  <a:pt x="1099712" y="1382482"/>
                  <a:pt x="1047706" y="1392042"/>
                  <a:pt x="998376" y="1411927"/>
                </a:cubicBezTo>
                <a:cubicBezTo>
                  <a:pt x="918070" y="1444431"/>
                  <a:pt x="362057" y="1398160"/>
                  <a:pt x="206419" y="1424164"/>
                </a:cubicBezTo>
                <a:cubicBezTo>
                  <a:pt x="182710" y="1427988"/>
                  <a:pt x="150589" y="1445196"/>
                  <a:pt x="128027" y="1413074"/>
                </a:cubicBezTo>
                <a:cubicBezTo>
                  <a:pt x="288254" y="1309060"/>
                  <a:pt x="493986" y="1338888"/>
                  <a:pt x="672950" y="1268143"/>
                </a:cubicBezTo>
                <a:cubicBezTo>
                  <a:pt x="602588" y="1219578"/>
                  <a:pt x="531079" y="1221873"/>
                  <a:pt x="457658" y="1229138"/>
                </a:cubicBezTo>
                <a:cubicBezTo>
                  <a:pt x="438538" y="1231050"/>
                  <a:pt x="412534" y="1233727"/>
                  <a:pt x="407945" y="1213459"/>
                </a:cubicBezTo>
                <a:cubicBezTo>
                  <a:pt x="402209" y="1187838"/>
                  <a:pt x="433184" y="1183250"/>
                  <a:pt x="453451" y="1172924"/>
                </a:cubicBezTo>
                <a:cubicBezTo>
                  <a:pt x="484426" y="1156863"/>
                  <a:pt x="530314" y="1175984"/>
                  <a:pt x="568172" y="1132007"/>
                </a:cubicBezTo>
                <a:cubicBezTo>
                  <a:pt x="453451" y="1142333"/>
                  <a:pt x="356704" y="1160305"/>
                  <a:pt x="255367" y="1190898"/>
                </a:cubicBezTo>
                <a:cubicBezTo>
                  <a:pt x="264162" y="1163747"/>
                  <a:pt x="294754" y="1151128"/>
                  <a:pt x="277546" y="1128567"/>
                </a:cubicBezTo>
                <a:cubicBezTo>
                  <a:pt x="264545" y="1111740"/>
                  <a:pt x="227452" y="1103709"/>
                  <a:pt x="246572" y="1072353"/>
                </a:cubicBezTo>
                <a:cubicBezTo>
                  <a:pt x="300490" y="1039083"/>
                  <a:pt x="376971" y="1047879"/>
                  <a:pt x="422859" y="1000078"/>
                </a:cubicBezTo>
                <a:cubicBezTo>
                  <a:pt x="487868" y="932012"/>
                  <a:pt x="588822" y="908684"/>
                  <a:pt x="668362" y="858972"/>
                </a:cubicBezTo>
                <a:cubicBezTo>
                  <a:pt x="694747" y="842911"/>
                  <a:pt x="867976" y="786699"/>
                  <a:pt x="914629" y="768725"/>
                </a:cubicBezTo>
                <a:cubicBezTo>
                  <a:pt x="979637" y="743486"/>
                  <a:pt x="1053823" y="734691"/>
                  <a:pt x="1117684" y="688420"/>
                </a:cubicBezTo>
                <a:cubicBezTo>
                  <a:pt x="1054970" y="678860"/>
                  <a:pt x="1004112" y="722072"/>
                  <a:pt x="928778" y="701040"/>
                </a:cubicBezTo>
                <a:cubicBezTo>
                  <a:pt x="1048088" y="656299"/>
                  <a:pt x="1157454" y="636031"/>
                  <a:pt x="1243877" y="574464"/>
                </a:cubicBezTo>
                <a:cubicBezTo>
                  <a:pt x="1254585" y="566816"/>
                  <a:pt x="1275617" y="569111"/>
                  <a:pt x="1291678" y="566434"/>
                </a:cubicBezTo>
                <a:cubicBezTo>
                  <a:pt x="1460699" y="539283"/>
                  <a:pt x="1630486" y="516339"/>
                  <a:pt x="1797596" y="476952"/>
                </a:cubicBezTo>
                <a:cubicBezTo>
                  <a:pt x="1835454" y="467774"/>
                  <a:pt x="1902374" y="465480"/>
                  <a:pt x="1895491" y="432593"/>
                </a:cubicBezTo>
                <a:cubicBezTo>
                  <a:pt x="1885166" y="383263"/>
                  <a:pt x="1822835" y="418444"/>
                  <a:pt x="1782682" y="423033"/>
                </a:cubicBezTo>
                <a:cubicBezTo>
                  <a:pt x="1658019" y="437947"/>
                  <a:pt x="1533356" y="463950"/>
                  <a:pt x="1406781" y="449419"/>
                </a:cubicBezTo>
                <a:cubicBezTo>
                  <a:pt x="1492056" y="431064"/>
                  <a:pt x="1576950" y="412326"/>
                  <a:pt x="1662226" y="393970"/>
                </a:cubicBezTo>
                <a:cubicBezTo>
                  <a:pt x="1564330" y="400471"/>
                  <a:pt x="1479055" y="357642"/>
                  <a:pt x="1383837" y="376762"/>
                </a:cubicBezTo>
                <a:cubicBezTo>
                  <a:pt x="1353244" y="382881"/>
                  <a:pt x="1321123" y="363378"/>
                  <a:pt x="1318063" y="333168"/>
                </a:cubicBezTo>
                <a:cubicBezTo>
                  <a:pt x="1314622" y="309077"/>
                  <a:pt x="1343302" y="298370"/>
                  <a:pt x="1365099" y="290722"/>
                </a:cubicBezTo>
                <a:cubicBezTo>
                  <a:pt x="1420930" y="271219"/>
                  <a:pt x="1465288" y="213477"/>
                  <a:pt x="1536798" y="244069"/>
                </a:cubicBezTo>
                <a:cubicBezTo>
                  <a:pt x="1581921" y="195886"/>
                  <a:pt x="1653813" y="188238"/>
                  <a:pt x="1711938" y="175619"/>
                </a:cubicBezTo>
                <a:cubicBezTo>
                  <a:pt x="1897403" y="135849"/>
                  <a:pt x="2085546" y="104874"/>
                  <a:pt x="2273687" y="78488"/>
                </a:cubicBezTo>
                <a:cubicBezTo>
                  <a:pt x="2397204" y="61280"/>
                  <a:pt x="2524544" y="68546"/>
                  <a:pt x="2646913" y="46749"/>
                </a:cubicBezTo>
                <a:cubicBezTo>
                  <a:pt x="2886297" y="4302"/>
                  <a:pt x="3124151" y="5450"/>
                  <a:pt x="3362388" y="861"/>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p:cNvSpPr>
            <a:spLocks noGrp="1"/>
          </p:cNvSpPr>
          <p:nvPr>
            <p:ph type="title"/>
          </p:nvPr>
        </p:nvSpPr>
        <p:spPr>
          <a:xfrm>
            <a:off x="838200" y="1495427"/>
            <a:ext cx="3733800" cy="4024310"/>
          </a:xfrm>
        </p:spPr>
        <p:txBody>
          <a:bodyPr>
            <a:normAutofit/>
          </a:bodyPr>
          <a:lstStyle/>
          <a:p>
            <a:r>
              <a:rPr lang="en-US" dirty="0"/>
              <a:t>Learning objectives </a:t>
            </a:r>
          </a:p>
        </p:txBody>
      </p:sp>
      <p:graphicFrame>
        <p:nvGraphicFramePr>
          <p:cNvPr id="5" name="Content Placeholder 2">
            <a:extLst>
              <a:ext uri="{FF2B5EF4-FFF2-40B4-BE49-F238E27FC236}">
                <a16:creationId xmlns:a16="http://schemas.microsoft.com/office/drawing/2014/main" id="{1566AED4-7E88-4E4F-8577-61A17BB2A203}"/>
              </a:ext>
            </a:extLst>
          </p:cNvPr>
          <p:cNvGraphicFramePr>
            <a:graphicFrameLocks noGrp="1"/>
          </p:cNvGraphicFramePr>
          <p:nvPr>
            <p:ph idx="1"/>
            <p:extLst>
              <p:ext uri="{D42A27DB-BD31-4B8C-83A1-F6EECF244321}">
                <p14:modId xmlns:p14="http://schemas.microsoft.com/office/powerpoint/2010/main" val="788251632"/>
              </p:ext>
            </p:extLst>
          </p:nvPr>
        </p:nvGraphicFramePr>
        <p:xfrm>
          <a:off x="4702547" y="609600"/>
          <a:ext cx="6651253" cy="5567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6753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DF2E9909-D29E-784B-8283-7385E1DC7798}"/>
              </a:ext>
            </a:extLst>
          </p:cNvPr>
          <p:cNvSpPr txBox="1"/>
          <p:nvPr/>
        </p:nvSpPr>
        <p:spPr>
          <a:xfrm>
            <a:off x="8995139" y="2425904"/>
            <a:ext cx="3112472" cy="35297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
        <p:nvSpPr>
          <p:cNvPr id="41" name="TextBox 40">
            <a:extLst>
              <a:ext uri="{FF2B5EF4-FFF2-40B4-BE49-F238E27FC236}">
                <a16:creationId xmlns:a16="http://schemas.microsoft.com/office/drawing/2014/main" id="{EFCD8916-14EE-5741-83F2-5E3E4266F4DF}"/>
              </a:ext>
            </a:extLst>
          </p:cNvPr>
          <p:cNvSpPr txBox="1"/>
          <p:nvPr/>
        </p:nvSpPr>
        <p:spPr>
          <a:xfrm>
            <a:off x="6565313" y="2425904"/>
            <a:ext cx="3350519" cy="35297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
        <p:nvSpPr>
          <p:cNvPr id="40" name="TextBox 39">
            <a:extLst>
              <a:ext uri="{FF2B5EF4-FFF2-40B4-BE49-F238E27FC236}">
                <a16:creationId xmlns:a16="http://schemas.microsoft.com/office/drawing/2014/main" id="{FD284333-9CA5-424D-9584-09742A9CD84F}"/>
              </a:ext>
            </a:extLst>
          </p:cNvPr>
          <p:cNvSpPr txBox="1"/>
          <p:nvPr/>
        </p:nvSpPr>
        <p:spPr>
          <a:xfrm>
            <a:off x="3962712" y="2425904"/>
            <a:ext cx="2597728" cy="35297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
        <p:nvSpPr>
          <p:cNvPr id="39" name="TextBox 38">
            <a:extLst>
              <a:ext uri="{FF2B5EF4-FFF2-40B4-BE49-F238E27FC236}">
                <a16:creationId xmlns:a16="http://schemas.microsoft.com/office/drawing/2014/main" id="{3348D8A4-0770-F446-B772-53FCA10D9A6B}"/>
              </a:ext>
            </a:extLst>
          </p:cNvPr>
          <p:cNvSpPr txBox="1"/>
          <p:nvPr/>
        </p:nvSpPr>
        <p:spPr>
          <a:xfrm>
            <a:off x="613611" y="2425904"/>
            <a:ext cx="3350519" cy="35297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
        <p:nvSpPr>
          <p:cNvPr id="11" name="TextBox 10">
            <a:extLst>
              <a:ext uri="{FF2B5EF4-FFF2-40B4-BE49-F238E27FC236}">
                <a16:creationId xmlns:a16="http://schemas.microsoft.com/office/drawing/2014/main" id="{D3637A29-0611-BD4E-95C5-6C33AC1E7637}"/>
              </a:ext>
            </a:extLst>
          </p:cNvPr>
          <p:cNvSpPr txBox="1"/>
          <p:nvPr/>
        </p:nvSpPr>
        <p:spPr>
          <a:xfrm>
            <a:off x="891037" y="1838242"/>
            <a:ext cx="1471365"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n-US" dirty="0"/>
              <a:t>The problems</a:t>
            </a:r>
          </a:p>
        </p:txBody>
      </p:sp>
      <p:sp>
        <p:nvSpPr>
          <p:cNvPr id="14" name="TextBox 13">
            <a:extLst>
              <a:ext uri="{FF2B5EF4-FFF2-40B4-BE49-F238E27FC236}">
                <a16:creationId xmlns:a16="http://schemas.microsoft.com/office/drawing/2014/main" id="{8DA0DB0C-8F6C-DB43-B7FC-5F9D21D8BC57}"/>
              </a:ext>
            </a:extLst>
          </p:cNvPr>
          <p:cNvSpPr txBox="1"/>
          <p:nvPr/>
        </p:nvSpPr>
        <p:spPr>
          <a:xfrm>
            <a:off x="891037" y="5368139"/>
            <a:ext cx="856517" cy="369332"/>
          </a:xfrm>
          <a:prstGeom prst="rect">
            <a:avLst/>
          </a:prstGeom>
          <a:noFill/>
        </p:spPr>
        <p:txBody>
          <a:bodyPr wrap="none" rtlCol="0">
            <a:spAutoFit/>
          </a:bodyPr>
          <a:lstStyle/>
          <a:p>
            <a:r>
              <a:rPr lang="en-US" dirty="0"/>
              <a:t>Farms?</a:t>
            </a:r>
          </a:p>
        </p:txBody>
      </p:sp>
      <p:sp>
        <p:nvSpPr>
          <p:cNvPr id="15" name="TextBox 14">
            <a:extLst>
              <a:ext uri="{FF2B5EF4-FFF2-40B4-BE49-F238E27FC236}">
                <a16:creationId xmlns:a16="http://schemas.microsoft.com/office/drawing/2014/main" id="{8EB0110E-7FFC-4346-9598-7C8EA96AD341}"/>
              </a:ext>
            </a:extLst>
          </p:cNvPr>
          <p:cNvSpPr txBox="1"/>
          <p:nvPr/>
        </p:nvSpPr>
        <p:spPr>
          <a:xfrm>
            <a:off x="909822" y="3070310"/>
            <a:ext cx="2122953" cy="369332"/>
          </a:xfrm>
          <a:prstGeom prst="rect">
            <a:avLst/>
          </a:prstGeom>
          <a:noFill/>
        </p:spPr>
        <p:txBody>
          <a:bodyPr wrap="none" rtlCol="0">
            <a:spAutoFit/>
          </a:bodyPr>
          <a:lstStyle/>
          <a:p>
            <a:r>
              <a:rPr lang="en-US" dirty="0"/>
              <a:t>Animal consumption</a:t>
            </a:r>
          </a:p>
        </p:txBody>
      </p:sp>
      <p:sp>
        <p:nvSpPr>
          <p:cNvPr id="16" name="TextBox 15">
            <a:extLst>
              <a:ext uri="{FF2B5EF4-FFF2-40B4-BE49-F238E27FC236}">
                <a16:creationId xmlns:a16="http://schemas.microsoft.com/office/drawing/2014/main" id="{6FE66E4B-CD8F-3B4F-82D2-6E2AAE7AB088}"/>
              </a:ext>
            </a:extLst>
          </p:cNvPr>
          <p:cNvSpPr txBox="1"/>
          <p:nvPr/>
        </p:nvSpPr>
        <p:spPr>
          <a:xfrm>
            <a:off x="905792" y="3579283"/>
            <a:ext cx="1376787" cy="369332"/>
          </a:xfrm>
          <a:prstGeom prst="rect">
            <a:avLst/>
          </a:prstGeom>
          <a:noFill/>
        </p:spPr>
        <p:txBody>
          <a:bodyPr wrap="none" rtlCol="0">
            <a:spAutoFit/>
          </a:bodyPr>
          <a:lstStyle/>
          <a:p>
            <a:r>
              <a:rPr lang="en-US" dirty="0"/>
              <a:t>Dog fighting </a:t>
            </a:r>
          </a:p>
        </p:txBody>
      </p:sp>
      <p:sp>
        <p:nvSpPr>
          <p:cNvPr id="17" name="TextBox 16">
            <a:extLst>
              <a:ext uri="{FF2B5EF4-FFF2-40B4-BE49-F238E27FC236}">
                <a16:creationId xmlns:a16="http://schemas.microsoft.com/office/drawing/2014/main" id="{5D0FF3CC-7890-534F-AD84-DF36A2328F64}"/>
              </a:ext>
            </a:extLst>
          </p:cNvPr>
          <p:cNvSpPr txBox="1"/>
          <p:nvPr/>
        </p:nvSpPr>
        <p:spPr>
          <a:xfrm>
            <a:off x="891197" y="4097186"/>
            <a:ext cx="1526380" cy="369332"/>
          </a:xfrm>
          <a:prstGeom prst="rect">
            <a:avLst/>
          </a:prstGeom>
          <a:noFill/>
        </p:spPr>
        <p:txBody>
          <a:bodyPr wrap="none" rtlCol="0">
            <a:spAutoFit/>
          </a:bodyPr>
          <a:lstStyle/>
          <a:p>
            <a:r>
              <a:rPr lang="en-US" dirty="0"/>
              <a:t>Animal sports </a:t>
            </a:r>
          </a:p>
        </p:txBody>
      </p:sp>
      <p:sp>
        <p:nvSpPr>
          <p:cNvPr id="19" name="TextBox 18">
            <a:extLst>
              <a:ext uri="{FF2B5EF4-FFF2-40B4-BE49-F238E27FC236}">
                <a16:creationId xmlns:a16="http://schemas.microsoft.com/office/drawing/2014/main" id="{509EF69D-C960-DB4A-98A6-8379E9F1C797}"/>
              </a:ext>
            </a:extLst>
          </p:cNvPr>
          <p:cNvSpPr txBox="1"/>
          <p:nvPr/>
        </p:nvSpPr>
        <p:spPr>
          <a:xfrm>
            <a:off x="905792" y="4552195"/>
            <a:ext cx="984052" cy="369332"/>
          </a:xfrm>
          <a:prstGeom prst="rect">
            <a:avLst/>
          </a:prstGeom>
          <a:noFill/>
        </p:spPr>
        <p:txBody>
          <a:bodyPr wrap="none" rtlCol="0">
            <a:spAutoFit/>
          </a:bodyPr>
          <a:lstStyle/>
          <a:p>
            <a:r>
              <a:rPr lang="en-US" dirty="0"/>
              <a:t>Hunting </a:t>
            </a:r>
          </a:p>
        </p:txBody>
      </p:sp>
      <p:sp>
        <p:nvSpPr>
          <p:cNvPr id="20" name="TextBox 19">
            <a:extLst>
              <a:ext uri="{FF2B5EF4-FFF2-40B4-BE49-F238E27FC236}">
                <a16:creationId xmlns:a16="http://schemas.microsoft.com/office/drawing/2014/main" id="{6F7F2859-C0E8-1C4F-8FE9-0C4E23765997}"/>
              </a:ext>
            </a:extLst>
          </p:cNvPr>
          <p:cNvSpPr txBox="1"/>
          <p:nvPr/>
        </p:nvSpPr>
        <p:spPr>
          <a:xfrm>
            <a:off x="905792" y="5007204"/>
            <a:ext cx="622222" cy="369332"/>
          </a:xfrm>
          <a:prstGeom prst="rect">
            <a:avLst/>
          </a:prstGeom>
          <a:noFill/>
        </p:spPr>
        <p:txBody>
          <a:bodyPr wrap="none" rtlCol="0">
            <a:spAutoFit/>
          </a:bodyPr>
          <a:lstStyle/>
          <a:p>
            <a:r>
              <a:rPr lang="en-US" dirty="0"/>
              <a:t>Zoos</a:t>
            </a:r>
          </a:p>
        </p:txBody>
      </p:sp>
      <p:sp>
        <p:nvSpPr>
          <p:cNvPr id="21" name="TextBox 20">
            <a:extLst>
              <a:ext uri="{FF2B5EF4-FFF2-40B4-BE49-F238E27FC236}">
                <a16:creationId xmlns:a16="http://schemas.microsoft.com/office/drawing/2014/main" id="{C32931BA-C205-0842-A5CC-5CD0B2050D1B}"/>
              </a:ext>
            </a:extLst>
          </p:cNvPr>
          <p:cNvSpPr txBox="1"/>
          <p:nvPr/>
        </p:nvSpPr>
        <p:spPr>
          <a:xfrm>
            <a:off x="4434109" y="1885967"/>
            <a:ext cx="1441100"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n-US" dirty="0"/>
              <a:t>My messages</a:t>
            </a:r>
          </a:p>
        </p:txBody>
      </p:sp>
      <p:sp>
        <p:nvSpPr>
          <p:cNvPr id="22" name="TextBox 21">
            <a:extLst>
              <a:ext uri="{FF2B5EF4-FFF2-40B4-BE49-F238E27FC236}">
                <a16:creationId xmlns:a16="http://schemas.microsoft.com/office/drawing/2014/main" id="{9B3B5C50-520C-0F49-BFAC-99AFFF2F4D3B}"/>
              </a:ext>
            </a:extLst>
          </p:cNvPr>
          <p:cNvSpPr txBox="1"/>
          <p:nvPr/>
        </p:nvSpPr>
        <p:spPr>
          <a:xfrm>
            <a:off x="4040700" y="2486547"/>
            <a:ext cx="2174954" cy="369332"/>
          </a:xfrm>
          <a:prstGeom prst="rect">
            <a:avLst/>
          </a:prstGeom>
          <a:noFill/>
        </p:spPr>
        <p:txBody>
          <a:bodyPr wrap="none" rtlCol="0">
            <a:spAutoFit/>
          </a:bodyPr>
          <a:lstStyle/>
          <a:p>
            <a:r>
              <a:rPr lang="en-US" dirty="0"/>
              <a:t>Stop hurting animals </a:t>
            </a:r>
          </a:p>
        </p:txBody>
      </p:sp>
      <p:sp>
        <p:nvSpPr>
          <p:cNvPr id="10" name="Title 9">
            <a:extLst>
              <a:ext uri="{FF2B5EF4-FFF2-40B4-BE49-F238E27FC236}">
                <a16:creationId xmlns:a16="http://schemas.microsoft.com/office/drawing/2014/main" id="{2563E731-FCD3-6041-9C11-6075C5764657}"/>
              </a:ext>
            </a:extLst>
          </p:cNvPr>
          <p:cNvSpPr>
            <a:spLocks noGrp="1"/>
          </p:cNvSpPr>
          <p:nvPr>
            <p:ph type="title"/>
          </p:nvPr>
        </p:nvSpPr>
        <p:spPr>
          <a:xfrm>
            <a:off x="3962712" y="442915"/>
            <a:ext cx="4097505" cy="581562"/>
          </a:xfrm>
        </p:spPr>
        <p:style>
          <a:lnRef idx="2">
            <a:schemeClr val="dk1"/>
          </a:lnRef>
          <a:fillRef idx="1">
            <a:schemeClr val="lt1"/>
          </a:fillRef>
          <a:effectRef idx="0">
            <a:schemeClr val="dk1"/>
          </a:effectRef>
          <a:fontRef idx="minor">
            <a:schemeClr val="dk1"/>
          </a:fontRef>
        </p:style>
        <p:txBody>
          <a:bodyPr>
            <a:normAutofit/>
          </a:bodyPr>
          <a:lstStyle/>
          <a:p>
            <a:pPr algn="ctr"/>
            <a:r>
              <a:rPr lang="en-US" sz="2400" dirty="0"/>
              <a:t>Animals – conveying messages </a:t>
            </a:r>
          </a:p>
        </p:txBody>
      </p:sp>
      <p:sp>
        <p:nvSpPr>
          <p:cNvPr id="23" name="TextBox 22">
            <a:extLst>
              <a:ext uri="{FF2B5EF4-FFF2-40B4-BE49-F238E27FC236}">
                <a16:creationId xmlns:a16="http://schemas.microsoft.com/office/drawing/2014/main" id="{182CBAD8-7660-8F48-B65D-16CAA1357DA4}"/>
              </a:ext>
            </a:extLst>
          </p:cNvPr>
          <p:cNvSpPr txBox="1"/>
          <p:nvPr/>
        </p:nvSpPr>
        <p:spPr>
          <a:xfrm>
            <a:off x="4040700" y="3047098"/>
            <a:ext cx="2227918" cy="369332"/>
          </a:xfrm>
          <a:prstGeom prst="rect">
            <a:avLst/>
          </a:prstGeom>
          <a:noFill/>
        </p:spPr>
        <p:txBody>
          <a:bodyPr wrap="none" rtlCol="0">
            <a:spAutoFit/>
          </a:bodyPr>
          <a:lstStyle/>
          <a:p>
            <a:r>
              <a:rPr lang="en-US" dirty="0"/>
              <a:t>Be a voice for animals</a:t>
            </a:r>
          </a:p>
        </p:txBody>
      </p:sp>
      <p:sp>
        <p:nvSpPr>
          <p:cNvPr id="24" name="TextBox 23">
            <a:extLst>
              <a:ext uri="{FF2B5EF4-FFF2-40B4-BE49-F238E27FC236}">
                <a16:creationId xmlns:a16="http://schemas.microsoft.com/office/drawing/2014/main" id="{84599AA8-7431-AE4E-94BB-F10A41B9DAFA}"/>
              </a:ext>
            </a:extLst>
          </p:cNvPr>
          <p:cNvSpPr txBox="1"/>
          <p:nvPr/>
        </p:nvSpPr>
        <p:spPr>
          <a:xfrm>
            <a:off x="4022073" y="3607649"/>
            <a:ext cx="2265172" cy="369332"/>
          </a:xfrm>
          <a:prstGeom prst="rect">
            <a:avLst/>
          </a:prstGeom>
          <a:noFill/>
        </p:spPr>
        <p:txBody>
          <a:bodyPr wrap="none" rtlCol="0">
            <a:spAutoFit/>
          </a:bodyPr>
          <a:lstStyle/>
          <a:p>
            <a:r>
              <a:rPr lang="en-US" dirty="0"/>
              <a:t>Treat animals as equal</a:t>
            </a:r>
          </a:p>
        </p:txBody>
      </p:sp>
      <p:sp>
        <p:nvSpPr>
          <p:cNvPr id="25" name="TextBox 24">
            <a:extLst>
              <a:ext uri="{FF2B5EF4-FFF2-40B4-BE49-F238E27FC236}">
                <a16:creationId xmlns:a16="http://schemas.microsoft.com/office/drawing/2014/main" id="{2A3682EE-33F8-6E43-BE92-6946C6E3B3A7}"/>
              </a:ext>
            </a:extLst>
          </p:cNvPr>
          <p:cNvSpPr txBox="1"/>
          <p:nvPr/>
        </p:nvSpPr>
        <p:spPr>
          <a:xfrm>
            <a:off x="4076391" y="4047855"/>
            <a:ext cx="1778692" cy="369332"/>
          </a:xfrm>
          <a:prstGeom prst="rect">
            <a:avLst/>
          </a:prstGeom>
          <a:noFill/>
        </p:spPr>
        <p:txBody>
          <a:bodyPr wrap="none" rtlCol="0">
            <a:spAutoFit/>
          </a:bodyPr>
          <a:lstStyle/>
          <a:p>
            <a:r>
              <a:rPr lang="en-US" dirty="0"/>
              <a:t>Raise awareness </a:t>
            </a:r>
          </a:p>
        </p:txBody>
      </p:sp>
      <p:sp>
        <p:nvSpPr>
          <p:cNvPr id="26" name="TextBox 25">
            <a:extLst>
              <a:ext uri="{FF2B5EF4-FFF2-40B4-BE49-F238E27FC236}">
                <a16:creationId xmlns:a16="http://schemas.microsoft.com/office/drawing/2014/main" id="{25C843F6-D52B-4447-9E0E-790F1FEDECD2}"/>
              </a:ext>
            </a:extLst>
          </p:cNvPr>
          <p:cNvSpPr txBox="1"/>
          <p:nvPr/>
        </p:nvSpPr>
        <p:spPr>
          <a:xfrm>
            <a:off x="4076391" y="4563567"/>
            <a:ext cx="1791516" cy="369332"/>
          </a:xfrm>
          <a:prstGeom prst="rect">
            <a:avLst/>
          </a:prstGeom>
          <a:noFill/>
        </p:spPr>
        <p:txBody>
          <a:bodyPr wrap="none" rtlCol="0">
            <a:spAutoFit/>
          </a:bodyPr>
          <a:lstStyle/>
          <a:p>
            <a:r>
              <a:rPr lang="en-US" dirty="0"/>
              <a:t>Animals feel pain</a:t>
            </a:r>
          </a:p>
        </p:txBody>
      </p:sp>
      <p:sp>
        <p:nvSpPr>
          <p:cNvPr id="27" name="TextBox 26">
            <a:extLst>
              <a:ext uri="{FF2B5EF4-FFF2-40B4-BE49-F238E27FC236}">
                <a16:creationId xmlns:a16="http://schemas.microsoft.com/office/drawing/2014/main" id="{DB5CC920-3C5E-E941-97AE-D66BC39BB678}"/>
              </a:ext>
            </a:extLst>
          </p:cNvPr>
          <p:cNvSpPr txBox="1"/>
          <p:nvPr/>
        </p:nvSpPr>
        <p:spPr>
          <a:xfrm>
            <a:off x="4055820" y="5023055"/>
            <a:ext cx="2213235" cy="369332"/>
          </a:xfrm>
          <a:prstGeom prst="rect">
            <a:avLst/>
          </a:prstGeom>
          <a:noFill/>
        </p:spPr>
        <p:txBody>
          <a:bodyPr wrap="none" rtlCol="0">
            <a:spAutoFit/>
          </a:bodyPr>
          <a:lstStyle/>
          <a:p>
            <a:r>
              <a:rPr lang="en-US" dirty="0"/>
              <a:t>Animals are sentient </a:t>
            </a:r>
          </a:p>
        </p:txBody>
      </p:sp>
      <p:sp>
        <p:nvSpPr>
          <p:cNvPr id="28" name="TextBox 27">
            <a:extLst>
              <a:ext uri="{FF2B5EF4-FFF2-40B4-BE49-F238E27FC236}">
                <a16:creationId xmlns:a16="http://schemas.microsoft.com/office/drawing/2014/main" id="{5927D37D-D4D2-7749-AAF9-F3FF6D47F915}"/>
              </a:ext>
            </a:extLst>
          </p:cNvPr>
          <p:cNvSpPr txBox="1"/>
          <p:nvPr/>
        </p:nvSpPr>
        <p:spPr>
          <a:xfrm>
            <a:off x="905792" y="2574475"/>
            <a:ext cx="3058338" cy="369332"/>
          </a:xfrm>
          <a:prstGeom prst="rect">
            <a:avLst/>
          </a:prstGeom>
          <a:noFill/>
        </p:spPr>
        <p:txBody>
          <a:bodyPr wrap="none" rtlCol="0">
            <a:spAutoFit/>
          </a:bodyPr>
          <a:lstStyle/>
          <a:p>
            <a:r>
              <a:rPr lang="en-US" dirty="0"/>
              <a:t>Animals are viewed as inferior </a:t>
            </a:r>
          </a:p>
        </p:txBody>
      </p:sp>
      <p:sp>
        <p:nvSpPr>
          <p:cNvPr id="29" name="TextBox 28">
            <a:extLst>
              <a:ext uri="{FF2B5EF4-FFF2-40B4-BE49-F238E27FC236}">
                <a16:creationId xmlns:a16="http://schemas.microsoft.com/office/drawing/2014/main" id="{AD9F9036-688D-F34A-B59B-4B6E0DB2EBB3}"/>
              </a:ext>
            </a:extLst>
          </p:cNvPr>
          <p:cNvSpPr txBox="1"/>
          <p:nvPr/>
        </p:nvSpPr>
        <p:spPr>
          <a:xfrm>
            <a:off x="7721638" y="1859589"/>
            <a:ext cx="679994"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n-US" dirty="0"/>
              <a:t>Ideas</a:t>
            </a:r>
          </a:p>
        </p:txBody>
      </p:sp>
      <p:sp>
        <p:nvSpPr>
          <p:cNvPr id="30" name="TextBox 29">
            <a:extLst>
              <a:ext uri="{FF2B5EF4-FFF2-40B4-BE49-F238E27FC236}">
                <a16:creationId xmlns:a16="http://schemas.microsoft.com/office/drawing/2014/main" id="{FAB96F42-1AC0-C84A-B060-AA87C2FA5CDA}"/>
              </a:ext>
            </a:extLst>
          </p:cNvPr>
          <p:cNvSpPr txBox="1"/>
          <p:nvPr/>
        </p:nvSpPr>
        <p:spPr>
          <a:xfrm>
            <a:off x="6711876" y="2628573"/>
            <a:ext cx="3167534" cy="646331"/>
          </a:xfrm>
          <a:prstGeom prst="rect">
            <a:avLst/>
          </a:prstGeom>
          <a:noFill/>
        </p:spPr>
        <p:txBody>
          <a:bodyPr wrap="none" rtlCol="0">
            <a:spAutoFit/>
          </a:bodyPr>
          <a:lstStyle/>
          <a:p>
            <a:r>
              <a:rPr lang="en-US" dirty="0"/>
              <a:t>Photograph animals when they </a:t>
            </a:r>
          </a:p>
          <a:p>
            <a:r>
              <a:rPr lang="en-US" dirty="0"/>
              <a:t>are playing to capture character</a:t>
            </a:r>
          </a:p>
        </p:txBody>
      </p:sp>
      <p:sp>
        <p:nvSpPr>
          <p:cNvPr id="31" name="TextBox 30">
            <a:extLst>
              <a:ext uri="{FF2B5EF4-FFF2-40B4-BE49-F238E27FC236}">
                <a16:creationId xmlns:a16="http://schemas.microsoft.com/office/drawing/2014/main" id="{A82D1AC1-17D7-3043-865B-71BB777444F9}"/>
              </a:ext>
            </a:extLst>
          </p:cNvPr>
          <p:cNvSpPr txBox="1"/>
          <p:nvPr/>
        </p:nvSpPr>
        <p:spPr>
          <a:xfrm>
            <a:off x="6715917" y="3528144"/>
            <a:ext cx="2975751" cy="646331"/>
          </a:xfrm>
          <a:prstGeom prst="rect">
            <a:avLst/>
          </a:prstGeom>
          <a:noFill/>
        </p:spPr>
        <p:txBody>
          <a:bodyPr wrap="none" rtlCol="0">
            <a:spAutoFit/>
          </a:bodyPr>
          <a:lstStyle/>
          <a:p>
            <a:r>
              <a:rPr lang="en-US" dirty="0"/>
              <a:t>Show animals in their natural </a:t>
            </a:r>
          </a:p>
          <a:p>
            <a:r>
              <a:rPr lang="en-US" dirty="0"/>
              <a:t>habitats vs captivity</a:t>
            </a:r>
          </a:p>
        </p:txBody>
      </p:sp>
      <p:sp>
        <p:nvSpPr>
          <p:cNvPr id="32" name="TextBox 31">
            <a:extLst>
              <a:ext uri="{FF2B5EF4-FFF2-40B4-BE49-F238E27FC236}">
                <a16:creationId xmlns:a16="http://schemas.microsoft.com/office/drawing/2014/main" id="{0E185F48-6051-8446-A7A5-4D8B601B8580}"/>
              </a:ext>
            </a:extLst>
          </p:cNvPr>
          <p:cNvSpPr txBox="1"/>
          <p:nvPr/>
        </p:nvSpPr>
        <p:spPr>
          <a:xfrm>
            <a:off x="6732230" y="4487348"/>
            <a:ext cx="3260558" cy="923330"/>
          </a:xfrm>
          <a:prstGeom prst="rect">
            <a:avLst/>
          </a:prstGeom>
          <a:noFill/>
        </p:spPr>
        <p:txBody>
          <a:bodyPr wrap="square" rtlCol="0">
            <a:spAutoFit/>
          </a:bodyPr>
          <a:lstStyle/>
          <a:p>
            <a:r>
              <a:rPr lang="en-US" dirty="0"/>
              <a:t>Take portraits of animals as you </a:t>
            </a:r>
          </a:p>
          <a:p>
            <a:r>
              <a:rPr lang="en-US" dirty="0"/>
              <a:t>would a human (traditional portraiture)</a:t>
            </a:r>
          </a:p>
        </p:txBody>
      </p:sp>
      <p:sp>
        <p:nvSpPr>
          <p:cNvPr id="33" name="TextBox 32">
            <a:extLst>
              <a:ext uri="{FF2B5EF4-FFF2-40B4-BE49-F238E27FC236}">
                <a16:creationId xmlns:a16="http://schemas.microsoft.com/office/drawing/2014/main" id="{6894B466-E059-6A46-8A0B-B34DE9F1BBB9}"/>
              </a:ext>
            </a:extLst>
          </p:cNvPr>
          <p:cNvSpPr txBox="1"/>
          <p:nvPr/>
        </p:nvSpPr>
        <p:spPr>
          <a:xfrm>
            <a:off x="10259604" y="1851359"/>
            <a:ext cx="1234953"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n-US" dirty="0"/>
              <a:t>Techniques</a:t>
            </a:r>
          </a:p>
        </p:txBody>
      </p:sp>
      <p:sp>
        <p:nvSpPr>
          <p:cNvPr id="34" name="TextBox 33">
            <a:extLst>
              <a:ext uri="{FF2B5EF4-FFF2-40B4-BE49-F238E27FC236}">
                <a16:creationId xmlns:a16="http://schemas.microsoft.com/office/drawing/2014/main" id="{C88EE6A2-E84D-E14C-AAA4-2784BD860C5F}"/>
              </a:ext>
            </a:extLst>
          </p:cNvPr>
          <p:cNvSpPr txBox="1"/>
          <p:nvPr/>
        </p:nvSpPr>
        <p:spPr>
          <a:xfrm>
            <a:off x="10069377" y="2681462"/>
            <a:ext cx="1664943" cy="369332"/>
          </a:xfrm>
          <a:prstGeom prst="rect">
            <a:avLst/>
          </a:prstGeom>
          <a:noFill/>
        </p:spPr>
        <p:txBody>
          <a:bodyPr wrap="none" rtlCol="0">
            <a:spAutoFit/>
          </a:bodyPr>
          <a:lstStyle/>
          <a:p>
            <a:r>
              <a:rPr lang="en-US" dirty="0"/>
              <a:t>Black and white</a:t>
            </a:r>
          </a:p>
        </p:txBody>
      </p:sp>
      <p:sp>
        <p:nvSpPr>
          <p:cNvPr id="35" name="TextBox 34">
            <a:extLst>
              <a:ext uri="{FF2B5EF4-FFF2-40B4-BE49-F238E27FC236}">
                <a16:creationId xmlns:a16="http://schemas.microsoft.com/office/drawing/2014/main" id="{12AF0C9B-E668-B643-B8CA-B24A7DB134D8}"/>
              </a:ext>
            </a:extLst>
          </p:cNvPr>
          <p:cNvSpPr txBox="1"/>
          <p:nvPr/>
        </p:nvSpPr>
        <p:spPr>
          <a:xfrm>
            <a:off x="10089997" y="3262854"/>
            <a:ext cx="1778692" cy="1200329"/>
          </a:xfrm>
          <a:prstGeom prst="rect">
            <a:avLst/>
          </a:prstGeom>
          <a:noFill/>
        </p:spPr>
        <p:txBody>
          <a:bodyPr wrap="square" rtlCol="0">
            <a:spAutoFit/>
          </a:bodyPr>
          <a:lstStyle/>
          <a:p>
            <a:r>
              <a:rPr lang="en-US" dirty="0"/>
              <a:t>Low or high angle to </a:t>
            </a:r>
          </a:p>
          <a:p>
            <a:r>
              <a:rPr lang="en-US" dirty="0"/>
              <a:t>communicate </a:t>
            </a:r>
          </a:p>
          <a:p>
            <a:r>
              <a:rPr lang="en-US" dirty="0"/>
              <a:t>dominance </a:t>
            </a:r>
          </a:p>
        </p:txBody>
      </p:sp>
      <p:sp>
        <p:nvSpPr>
          <p:cNvPr id="36" name="TextBox 35">
            <a:extLst>
              <a:ext uri="{FF2B5EF4-FFF2-40B4-BE49-F238E27FC236}">
                <a16:creationId xmlns:a16="http://schemas.microsoft.com/office/drawing/2014/main" id="{50DE65B7-EAD5-EC4C-B7CC-E2B5E99243A1}"/>
              </a:ext>
            </a:extLst>
          </p:cNvPr>
          <p:cNvSpPr txBox="1"/>
          <p:nvPr/>
        </p:nvSpPr>
        <p:spPr>
          <a:xfrm>
            <a:off x="10081996" y="4637872"/>
            <a:ext cx="1629485" cy="369332"/>
          </a:xfrm>
          <a:prstGeom prst="rect">
            <a:avLst/>
          </a:prstGeom>
          <a:noFill/>
        </p:spPr>
        <p:txBody>
          <a:bodyPr wrap="none" rtlCol="0">
            <a:spAutoFit/>
          </a:bodyPr>
          <a:lstStyle/>
          <a:p>
            <a:r>
              <a:rPr lang="en-US" dirty="0"/>
              <a:t>Photomontage </a:t>
            </a:r>
          </a:p>
        </p:txBody>
      </p:sp>
      <p:sp>
        <p:nvSpPr>
          <p:cNvPr id="37" name="TextBox 36">
            <a:extLst>
              <a:ext uri="{FF2B5EF4-FFF2-40B4-BE49-F238E27FC236}">
                <a16:creationId xmlns:a16="http://schemas.microsoft.com/office/drawing/2014/main" id="{012F2745-8BC3-A340-A4E3-FCD273AE22E2}"/>
              </a:ext>
            </a:extLst>
          </p:cNvPr>
          <p:cNvSpPr txBox="1"/>
          <p:nvPr/>
        </p:nvSpPr>
        <p:spPr>
          <a:xfrm>
            <a:off x="10069377" y="5181893"/>
            <a:ext cx="1848006" cy="369332"/>
          </a:xfrm>
          <a:prstGeom prst="rect">
            <a:avLst/>
          </a:prstGeom>
          <a:noFill/>
        </p:spPr>
        <p:txBody>
          <a:bodyPr wrap="none" rtlCol="0">
            <a:spAutoFit/>
          </a:bodyPr>
          <a:lstStyle/>
          <a:p>
            <a:r>
              <a:rPr lang="en-US" dirty="0"/>
              <a:t>Lighting for mood</a:t>
            </a:r>
          </a:p>
        </p:txBody>
      </p:sp>
      <p:cxnSp>
        <p:nvCxnSpPr>
          <p:cNvPr id="60" name="Straight Connector 59">
            <a:extLst>
              <a:ext uri="{FF2B5EF4-FFF2-40B4-BE49-F238E27FC236}">
                <a16:creationId xmlns:a16="http://schemas.microsoft.com/office/drawing/2014/main" id="{A9B3F546-E095-7D42-B1A6-71DE8C1513FF}"/>
              </a:ext>
            </a:extLst>
          </p:cNvPr>
          <p:cNvCxnSpPr/>
          <p:nvPr/>
        </p:nvCxnSpPr>
        <p:spPr>
          <a:xfrm flipV="1">
            <a:off x="2189747" y="1048039"/>
            <a:ext cx="1832326" cy="790203"/>
          </a:xfrm>
          <a:prstGeom prst="line">
            <a:avLst/>
          </a:prstGeom>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306B645D-713E-B44E-8275-D1C8162F7C95}"/>
              </a:ext>
            </a:extLst>
          </p:cNvPr>
          <p:cNvCxnSpPr>
            <a:stCxn id="21" idx="0"/>
          </p:cNvCxnSpPr>
          <p:nvPr/>
        </p:nvCxnSpPr>
        <p:spPr>
          <a:xfrm flipV="1">
            <a:off x="5154659" y="1048039"/>
            <a:ext cx="7778" cy="837928"/>
          </a:xfrm>
          <a:prstGeom prst="line">
            <a:avLst/>
          </a:prstGeom>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7012D255-96CF-A442-9ED6-675233CB8DA2}"/>
              </a:ext>
            </a:extLst>
          </p:cNvPr>
          <p:cNvCxnSpPr>
            <a:cxnSpLocks/>
          </p:cNvCxnSpPr>
          <p:nvPr/>
        </p:nvCxnSpPr>
        <p:spPr>
          <a:xfrm flipH="1" flipV="1">
            <a:off x="7029565" y="1015625"/>
            <a:ext cx="692073" cy="888162"/>
          </a:xfrm>
          <a:prstGeom prst="line">
            <a:avLst/>
          </a:prstGeom>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AE51FC02-7FE6-FA42-8064-090150DF44F4}"/>
              </a:ext>
            </a:extLst>
          </p:cNvPr>
          <p:cNvCxnSpPr/>
          <p:nvPr/>
        </p:nvCxnSpPr>
        <p:spPr>
          <a:xfrm>
            <a:off x="8061635" y="1029501"/>
            <a:ext cx="2197969" cy="85144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53731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DF2E9909-D29E-784B-8283-7385E1DC7798}"/>
              </a:ext>
            </a:extLst>
          </p:cNvPr>
          <p:cNvSpPr txBox="1"/>
          <p:nvPr/>
        </p:nvSpPr>
        <p:spPr>
          <a:xfrm>
            <a:off x="8920213" y="2351574"/>
            <a:ext cx="3112472" cy="31393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Lighting for mood</a:t>
            </a:r>
          </a:p>
          <a:p>
            <a:endParaRPr lang="en-US" dirty="0"/>
          </a:p>
          <a:p>
            <a:r>
              <a:rPr lang="en-US" dirty="0"/>
              <a:t>Use a macro lens for extreme detail  and close up</a:t>
            </a:r>
          </a:p>
          <a:p>
            <a:endParaRPr lang="en-US" dirty="0"/>
          </a:p>
          <a:p>
            <a:r>
              <a:rPr lang="en-US" dirty="0"/>
              <a:t>Enhance colours via hue and saturation</a:t>
            </a:r>
          </a:p>
          <a:p>
            <a:endParaRPr lang="en-US" dirty="0"/>
          </a:p>
          <a:p>
            <a:r>
              <a:rPr lang="en-US" dirty="0"/>
              <a:t>Collect leaves and press them to combine with a photograph which will  create texture </a:t>
            </a:r>
          </a:p>
        </p:txBody>
      </p:sp>
      <p:sp>
        <p:nvSpPr>
          <p:cNvPr id="41" name="TextBox 40">
            <a:extLst>
              <a:ext uri="{FF2B5EF4-FFF2-40B4-BE49-F238E27FC236}">
                <a16:creationId xmlns:a16="http://schemas.microsoft.com/office/drawing/2014/main" id="{EFCD8916-14EE-5741-83F2-5E3E4266F4DF}"/>
              </a:ext>
            </a:extLst>
          </p:cNvPr>
          <p:cNvSpPr txBox="1"/>
          <p:nvPr/>
        </p:nvSpPr>
        <p:spPr>
          <a:xfrm>
            <a:off x="6503600" y="2351574"/>
            <a:ext cx="2416613"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Photograph leaves during each season</a:t>
            </a:r>
          </a:p>
          <a:p>
            <a:endParaRPr lang="en-US" dirty="0"/>
          </a:p>
          <a:p>
            <a:r>
              <a:rPr lang="en-US" dirty="0"/>
              <a:t>Capture the patterns of leaves</a:t>
            </a:r>
          </a:p>
          <a:p>
            <a:endParaRPr lang="en-US" dirty="0"/>
          </a:p>
          <a:p>
            <a:r>
              <a:rPr lang="en-US" dirty="0"/>
              <a:t>Photograph crushed leaves </a:t>
            </a:r>
          </a:p>
          <a:p>
            <a:endParaRPr lang="en-US" dirty="0"/>
          </a:p>
          <a:p>
            <a:endParaRPr lang="en-US" dirty="0"/>
          </a:p>
        </p:txBody>
      </p:sp>
      <p:sp>
        <p:nvSpPr>
          <p:cNvPr id="40" name="TextBox 39">
            <a:extLst>
              <a:ext uri="{FF2B5EF4-FFF2-40B4-BE49-F238E27FC236}">
                <a16:creationId xmlns:a16="http://schemas.microsoft.com/office/drawing/2014/main" id="{FD284333-9CA5-424D-9584-09742A9CD84F}"/>
              </a:ext>
            </a:extLst>
          </p:cNvPr>
          <p:cNvSpPr txBox="1"/>
          <p:nvPr/>
        </p:nvSpPr>
        <p:spPr>
          <a:xfrm>
            <a:off x="3905872" y="2351574"/>
            <a:ext cx="2597728" cy="424731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The importance of leaves</a:t>
            </a:r>
          </a:p>
          <a:p>
            <a:endParaRPr lang="en-US" dirty="0"/>
          </a:p>
          <a:p>
            <a:r>
              <a:rPr lang="en-US" dirty="0"/>
              <a:t>How magical they are close up – another world for insects </a:t>
            </a:r>
            <a:r>
              <a:rPr lang="en-US" dirty="0" err="1"/>
              <a:t>etc</a:t>
            </a:r>
            <a:r>
              <a:rPr lang="en-US" dirty="0"/>
              <a:t> </a:t>
            </a:r>
          </a:p>
          <a:p>
            <a:endParaRPr lang="en-US" dirty="0"/>
          </a:p>
          <a:p>
            <a:r>
              <a:rPr lang="en-US" dirty="0"/>
              <a:t>Micro beauty – what we don’t see – it’s another world for other species </a:t>
            </a:r>
          </a:p>
          <a:p>
            <a:endParaRPr lang="en-US" dirty="0"/>
          </a:p>
          <a:p>
            <a:r>
              <a:rPr lang="en-US" dirty="0"/>
              <a:t>The beauty of each season and how leaves change </a:t>
            </a:r>
          </a:p>
          <a:p>
            <a:endParaRPr lang="en-US" dirty="0"/>
          </a:p>
          <a:p>
            <a:r>
              <a:rPr lang="en-US" dirty="0"/>
              <a:t> </a:t>
            </a:r>
          </a:p>
        </p:txBody>
      </p:sp>
      <p:sp>
        <p:nvSpPr>
          <p:cNvPr id="39" name="TextBox 38">
            <a:extLst>
              <a:ext uri="{FF2B5EF4-FFF2-40B4-BE49-F238E27FC236}">
                <a16:creationId xmlns:a16="http://schemas.microsoft.com/office/drawing/2014/main" id="{3348D8A4-0770-F446-B772-53FCA10D9A6B}"/>
              </a:ext>
            </a:extLst>
          </p:cNvPr>
          <p:cNvSpPr txBox="1"/>
          <p:nvPr/>
        </p:nvSpPr>
        <p:spPr>
          <a:xfrm>
            <a:off x="555353" y="2333685"/>
            <a:ext cx="3350519" cy="452431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Leaves change colour a lot and may not be appreciated all year round</a:t>
            </a:r>
          </a:p>
          <a:p>
            <a:endParaRPr lang="en-US" dirty="0"/>
          </a:p>
          <a:p>
            <a:r>
              <a:rPr lang="en-US" dirty="0"/>
              <a:t>Leaves die </a:t>
            </a:r>
          </a:p>
          <a:p>
            <a:endParaRPr lang="en-US" dirty="0"/>
          </a:p>
          <a:p>
            <a:r>
              <a:rPr lang="en-US" dirty="0"/>
              <a:t>Leaves fall from the tree and are stood on</a:t>
            </a:r>
          </a:p>
          <a:p>
            <a:endParaRPr lang="en-US" dirty="0"/>
          </a:p>
          <a:p>
            <a:r>
              <a:rPr lang="en-US" dirty="0"/>
              <a:t>Leaves are food and habitats for many animals</a:t>
            </a:r>
          </a:p>
          <a:p>
            <a:endParaRPr lang="en-US" dirty="0"/>
          </a:p>
          <a:p>
            <a:r>
              <a:rPr lang="en-US" dirty="0"/>
              <a:t>Leaves are very important</a:t>
            </a:r>
          </a:p>
          <a:p>
            <a:endParaRPr lang="en-US" dirty="0"/>
          </a:p>
          <a:p>
            <a:r>
              <a:rPr lang="en-US" dirty="0"/>
              <a:t>No education about trees/leaves / the environment  </a:t>
            </a:r>
          </a:p>
        </p:txBody>
      </p:sp>
      <p:sp>
        <p:nvSpPr>
          <p:cNvPr id="11" name="TextBox 10">
            <a:extLst>
              <a:ext uri="{FF2B5EF4-FFF2-40B4-BE49-F238E27FC236}">
                <a16:creationId xmlns:a16="http://schemas.microsoft.com/office/drawing/2014/main" id="{D3637A29-0611-BD4E-95C5-6C33AC1E7637}"/>
              </a:ext>
            </a:extLst>
          </p:cNvPr>
          <p:cNvSpPr txBox="1"/>
          <p:nvPr/>
        </p:nvSpPr>
        <p:spPr>
          <a:xfrm>
            <a:off x="891037" y="1838242"/>
            <a:ext cx="2801216"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n-US" dirty="0"/>
              <a:t>The problems / issue / topic</a:t>
            </a:r>
          </a:p>
        </p:txBody>
      </p:sp>
      <p:sp>
        <p:nvSpPr>
          <p:cNvPr id="21" name="TextBox 20">
            <a:extLst>
              <a:ext uri="{FF2B5EF4-FFF2-40B4-BE49-F238E27FC236}">
                <a16:creationId xmlns:a16="http://schemas.microsoft.com/office/drawing/2014/main" id="{C32931BA-C205-0842-A5CC-5CD0B2050D1B}"/>
              </a:ext>
            </a:extLst>
          </p:cNvPr>
          <p:cNvSpPr txBox="1"/>
          <p:nvPr/>
        </p:nvSpPr>
        <p:spPr>
          <a:xfrm>
            <a:off x="4434109" y="1885967"/>
            <a:ext cx="1441100"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n-US" dirty="0"/>
              <a:t>My messages</a:t>
            </a:r>
          </a:p>
        </p:txBody>
      </p:sp>
      <p:sp>
        <p:nvSpPr>
          <p:cNvPr id="10" name="Title 9">
            <a:extLst>
              <a:ext uri="{FF2B5EF4-FFF2-40B4-BE49-F238E27FC236}">
                <a16:creationId xmlns:a16="http://schemas.microsoft.com/office/drawing/2014/main" id="{2563E731-FCD3-6041-9C11-6075C5764657}"/>
              </a:ext>
            </a:extLst>
          </p:cNvPr>
          <p:cNvSpPr>
            <a:spLocks noGrp="1"/>
          </p:cNvSpPr>
          <p:nvPr>
            <p:ph type="title"/>
          </p:nvPr>
        </p:nvSpPr>
        <p:spPr>
          <a:xfrm>
            <a:off x="3271786" y="155920"/>
            <a:ext cx="5648427" cy="879807"/>
          </a:xfrm>
        </p:spPr>
        <p:style>
          <a:lnRef idx="2">
            <a:schemeClr val="dk1"/>
          </a:lnRef>
          <a:fillRef idx="1">
            <a:schemeClr val="lt1"/>
          </a:fillRef>
          <a:effectRef idx="0">
            <a:schemeClr val="dk1"/>
          </a:effectRef>
          <a:fontRef idx="minor">
            <a:schemeClr val="dk1"/>
          </a:fontRef>
        </p:style>
        <p:txBody>
          <a:bodyPr>
            <a:normAutofit/>
          </a:bodyPr>
          <a:lstStyle/>
          <a:p>
            <a:pPr algn="ctr"/>
            <a:r>
              <a:rPr lang="en-US" sz="2400" dirty="0"/>
              <a:t>Close up (leaves) – conveying messages </a:t>
            </a:r>
          </a:p>
        </p:txBody>
      </p:sp>
      <p:sp>
        <p:nvSpPr>
          <p:cNvPr id="29" name="TextBox 28">
            <a:extLst>
              <a:ext uri="{FF2B5EF4-FFF2-40B4-BE49-F238E27FC236}">
                <a16:creationId xmlns:a16="http://schemas.microsoft.com/office/drawing/2014/main" id="{AD9F9036-688D-F34A-B59B-4B6E0DB2EBB3}"/>
              </a:ext>
            </a:extLst>
          </p:cNvPr>
          <p:cNvSpPr txBox="1"/>
          <p:nvPr/>
        </p:nvSpPr>
        <p:spPr>
          <a:xfrm>
            <a:off x="7721638" y="1859589"/>
            <a:ext cx="679994"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n-US" dirty="0"/>
              <a:t>Ideas</a:t>
            </a:r>
          </a:p>
        </p:txBody>
      </p:sp>
      <p:sp>
        <p:nvSpPr>
          <p:cNvPr id="33" name="TextBox 32">
            <a:extLst>
              <a:ext uri="{FF2B5EF4-FFF2-40B4-BE49-F238E27FC236}">
                <a16:creationId xmlns:a16="http://schemas.microsoft.com/office/drawing/2014/main" id="{6894B466-E059-6A46-8A0B-B34DE9F1BBB9}"/>
              </a:ext>
            </a:extLst>
          </p:cNvPr>
          <p:cNvSpPr txBox="1"/>
          <p:nvPr/>
        </p:nvSpPr>
        <p:spPr>
          <a:xfrm>
            <a:off x="10259604" y="1851359"/>
            <a:ext cx="1234953"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n-US" dirty="0"/>
              <a:t>Techniques</a:t>
            </a:r>
          </a:p>
        </p:txBody>
      </p:sp>
      <p:cxnSp>
        <p:nvCxnSpPr>
          <p:cNvPr id="60" name="Straight Connector 59">
            <a:extLst>
              <a:ext uri="{FF2B5EF4-FFF2-40B4-BE49-F238E27FC236}">
                <a16:creationId xmlns:a16="http://schemas.microsoft.com/office/drawing/2014/main" id="{A9B3F546-E095-7D42-B1A6-71DE8C1513FF}"/>
              </a:ext>
            </a:extLst>
          </p:cNvPr>
          <p:cNvCxnSpPr/>
          <p:nvPr/>
        </p:nvCxnSpPr>
        <p:spPr>
          <a:xfrm flipV="1">
            <a:off x="2189747" y="1048039"/>
            <a:ext cx="1832326" cy="790203"/>
          </a:xfrm>
          <a:prstGeom prst="line">
            <a:avLst/>
          </a:prstGeom>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306B645D-713E-B44E-8275-D1C8162F7C95}"/>
              </a:ext>
            </a:extLst>
          </p:cNvPr>
          <p:cNvCxnSpPr>
            <a:stCxn id="21" idx="0"/>
          </p:cNvCxnSpPr>
          <p:nvPr/>
        </p:nvCxnSpPr>
        <p:spPr>
          <a:xfrm flipV="1">
            <a:off x="5154659" y="1048039"/>
            <a:ext cx="7778" cy="837928"/>
          </a:xfrm>
          <a:prstGeom prst="line">
            <a:avLst/>
          </a:prstGeom>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7012D255-96CF-A442-9ED6-675233CB8DA2}"/>
              </a:ext>
            </a:extLst>
          </p:cNvPr>
          <p:cNvCxnSpPr>
            <a:cxnSpLocks/>
          </p:cNvCxnSpPr>
          <p:nvPr/>
        </p:nvCxnSpPr>
        <p:spPr>
          <a:xfrm flipH="1" flipV="1">
            <a:off x="7029565" y="1015625"/>
            <a:ext cx="692073" cy="888162"/>
          </a:xfrm>
          <a:prstGeom prst="line">
            <a:avLst/>
          </a:prstGeom>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AE51FC02-7FE6-FA42-8064-090150DF44F4}"/>
              </a:ext>
            </a:extLst>
          </p:cNvPr>
          <p:cNvCxnSpPr/>
          <p:nvPr/>
        </p:nvCxnSpPr>
        <p:spPr>
          <a:xfrm>
            <a:off x="8061635" y="1029501"/>
            <a:ext cx="2197969" cy="85144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46417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5894962" y="479493"/>
            <a:ext cx="5458838" cy="1325563"/>
          </a:xfrm>
        </p:spPr>
        <p:txBody>
          <a:bodyPr>
            <a:normAutofit/>
          </a:bodyPr>
          <a:lstStyle/>
          <a:p>
            <a:r>
              <a:rPr lang="en-US"/>
              <a:t>Plenary </a:t>
            </a:r>
            <a:endParaRPr lang="en-US" dirty="0"/>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p:cNvPicPr>
            <a:picLocks noChangeAspect="1"/>
          </p:cNvPicPr>
          <p:nvPr/>
        </p:nvPicPr>
        <p:blipFill>
          <a:blip r:embed="rId2"/>
          <a:stretch>
            <a:fillRect/>
          </a:stretch>
        </p:blipFill>
        <p:spPr>
          <a:xfrm>
            <a:off x="703182" y="1297816"/>
            <a:ext cx="4777381" cy="409262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p:cNvSpPr>
            <a:spLocks noGrp="1"/>
          </p:cNvSpPr>
          <p:nvPr>
            <p:ph idx="1"/>
          </p:nvPr>
        </p:nvSpPr>
        <p:spPr>
          <a:xfrm>
            <a:off x="5894962" y="1984443"/>
            <a:ext cx="5458838" cy="4192520"/>
          </a:xfrm>
        </p:spPr>
        <p:txBody>
          <a:bodyPr>
            <a:normAutofit/>
          </a:bodyPr>
          <a:lstStyle/>
          <a:p>
            <a:r>
              <a:rPr lang="en-US"/>
              <a:t>Write down 2 things you have learnt today?</a:t>
            </a:r>
          </a:p>
          <a:p>
            <a:endParaRPr lang="en-US" dirty="0"/>
          </a:p>
        </p:txBody>
      </p:sp>
    </p:spTree>
    <p:extLst>
      <p:ext uri="{BB962C8B-B14F-4D97-AF65-F5344CB8AC3E}">
        <p14:creationId xmlns:p14="http://schemas.microsoft.com/office/powerpoint/2010/main" val="451862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Starter activity </a:t>
            </a:r>
          </a:p>
        </p:txBody>
      </p:sp>
      <p:pic>
        <p:nvPicPr>
          <p:cNvPr id="4" name="Picture 3"/>
          <p:cNvPicPr>
            <a:picLocks noChangeAspect="1"/>
          </p:cNvPicPr>
          <p:nvPr/>
        </p:nvPicPr>
        <p:blipFill rotWithShape="1">
          <a:blip r:embed="rId2"/>
          <a:srcRect r="16810"/>
          <a:stretch/>
        </p:blipFill>
        <p:spPr>
          <a:xfrm>
            <a:off x="1" y="10"/>
            <a:ext cx="6936390" cy="6857990"/>
          </a:xfrm>
          <a:prstGeom prst="rect">
            <a:avLst/>
          </a:prstGeom>
        </p:spPr>
      </p:pic>
      <p:sp>
        <p:nvSpPr>
          <p:cNvPr id="5" name="TextBox 4"/>
          <p:cNvSpPr txBox="1"/>
          <p:nvPr/>
        </p:nvSpPr>
        <p:spPr>
          <a:xfrm>
            <a:off x="753161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a:p>
            <a:pPr marL="457200" indent="-228600">
              <a:lnSpc>
                <a:spcPct val="90000"/>
              </a:lnSpc>
              <a:spcAft>
                <a:spcPts val="600"/>
              </a:spcAft>
              <a:buFont typeface="Arial" panose="020B0604020202020204" pitchFamily="34" charset="0"/>
              <a:buChar char="•"/>
            </a:pPr>
            <a:r>
              <a:rPr lang="en-US" sz="2000" dirty="0"/>
              <a:t>Is the photographer sending any messages in this photograph?</a:t>
            </a:r>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1220856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Watch this short video </a:t>
            </a:r>
          </a:p>
        </p:txBody>
      </p:sp>
      <p:sp>
        <p:nvSpPr>
          <p:cNvPr id="3" name="Content Placeholder 2"/>
          <p:cNvSpPr>
            <a:spLocks noGrp="1"/>
          </p:cNvSpPr>
          <p:nvPr>
            <p:ph idx="1"/>
          </p:nvPr>
        </p:nvSpPr>
        <p:spPr>
          <a:xfrm>
            <a:off x="660042" y="806824"/>
            <a:ext cx="2919738" cy="1494117"/>
          </a:xfrm>
        </p:spPr>
        <p:txBody>
          <a:bodyPr vert="horz" lIns="91440" tIns="45720" rIns="91440" bIns="45720" rtlCol="0" anchor="b">
            <a:normAutofit/>
          </a:bodyPr>
          <a:lstStyle/>
          <a:p>
            <a:pPr marL="0" indent="0">
              <a:buNone/>
            </a:pPr>
            <a:r>
              <a:rPr lang="en-US" sz="2000" kern="1200">
                <a:solidFill>
                  <a:srgbClr val="FFFFFF"/>
                </a:solidFill>
                <a:latin typeface="+mn-lt"/>
                <a:ea typeface="+mn-ea"/>
                <a:cs typeface="+mn-cs"/>
              </a:rPr>
              <a:t>https://www.youtube.com/watch?v=upV5LihZuc0</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02428" y="945149"/>
            <a:ext cx="7225748" cy="4967701"/>
          </a:xfrm>
          <a:prstGeom prst="rect">
            <a:avLst/>
          </a:prstGeom>
        </p:spPr>
      </p:pic>
    </p:spTree>
    <p:extLst>
      <p:ext uri="{BB962C8B-B14F-4D97-AF65-F5344CB8AC3E}">
        <p14:creationId xmlns:p14="http://schemas.microsoft.com/office/powerpoint/2010/main" val="1507536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l="991" r="9820"/>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p:cNvSpPr>
            <a:spLocks noGrp="1"/>
          </p:cNvSpPr>
          <p:nvPr>
            <p:ph idx="1"/>
          </p:nvPr>
        </p:nvSpPr>
        <p:spPr>
          <a:xfrm>
            <a:off x="6513788" y="964096"/>
            <a:ext cx="4840010" cy="5212867"/>
          </a:xfrm>
        </p:spPr>
        <p:txBody>
          <a:bodyPr>
            <a:normAutofit/>
          </a:bodyPr>
          <a:lstStyle/>
          <a:p>
            <a:r>
              <a:rPr lang="en-US" sz="3000" dirty="0"/>
              <a:t>We’ve all heard the cliché, “a picture tells a thousand words”.</a:t>
            </a:r>
          </a:p>
          <a:p>
            <a:pPr marL="0" indent="0">
              <a:buNone/>
            </a:pPr>
            <a:endParaRPr lang="en-US" sz="3000" dirty="0"/>
          </a:p>
          <a:p>
            <a:r>
              <a:rPr lang="en-US" sz="3000" dirty="0"/>
              <a:t>There is real value in using images to convey messages. </a:t>
            </a:r>
          </a:p>
          <a:p>
            <a:pPr marL="0" indent="0">
              <a:buNone/>
            </a:pPr>
            <a:endParaRPr lang="en-US" sz="3000" dirty="0"/>
          </a:p>
          <a:p>
            <a:r>
              <a:rPr lang="en-US" sz="3000" dirty="0"/>
              <a:t>Images help us learn, images grab attention, images explain tough concepts, and inspire.</a:t>
            </a:r>
          </a:p>
          <a:p>
            <a:pPr marL="0" indent="0">
              <a:buNone/>
            </a:pPr>
            <a:endParaRPr lang="en-US" sz="1900" dirty="0"/>
          </a:p>
          <a:p>
            <a:pPr marL="0" indent="0">
              <a:buNone/>
            </a:pPr>
            <a:endParaRPr lang="en-US" sz="1900" dirty="0"/>
          </a:p>
          <a:p>
            <a:endParaRPr lang="en-US" sz="1900" b="1" dirty="0"/>
          </a:p>
        </p:txBody>
      </p:sp>
    </p:spTree>
    <p:extLst>
      <p:ext uri="{BB962C8B-B14F-4D97-AF65-F5344CB8AC3E}">
        <p14:creationId xmlns:p14="http://schemas.microsoft.com/office/powerpoint/2010/main" val="791651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ot air balloon taking off in desert under Milky Way">
            <a:extLst>
              <a:ext uri="{FF2B5EF4-FFF2-40B4-BE49-F238E27FC236}">
                <a16:creationId xmlns:a16="http://schemas.microsoft.com/office/drawing/2014/main" id="{1042DDF8-40DF-493B-A2D2-848F490F4EF0}"/>
              </a:ext>
            </a:extLst>
          </p:cNvPr>
          <p:cNvPicPr>
            <a:picLocks noChangeAspect="1"/>
          </p:cNvPicPr>
          <p:nvPr/>
        </p:nvPicPr>
        <p:blipFill rotWithShape="1">
          <a:blip r:embed="rId2"/>
          <a:srcRect r="40020"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p:cNvSpPr>
            <a:spLocks noGrp="1"/>
          </p:cNvSpPr>
          <p:nvPr>
            <p:ph idx="1"/>
          </p:nvPr>
        </p:nvSpPr>
        <p:spPr>
          <a:xfrm>
            <a:off x="6513788" y="2333297"/>
            <a:ext cx="4840010" cy="3843666"/>
          </a:xfrm>
        </p:spPr>
        <p:txBody>
          <a:bodyPr>
            <a:normAutofit/>
          </a:bodyPr>
          <a:lstStyle/>
          <a:p>
            <a:r>
              <a:rPr lang="en-US" sz="3200" dirty="0"/>
              <a:t>Meaning can come from a lot places. It’s in the mood lighting, the expressions on your subjects faces, the decision to use human subjects or not, and so much more</a:t>
            </a:r>
          </a:p>
        </p:txBody>
      </p:sp>
    </p:spTree>
    <p:extLst>
      <p:ext uri="{BB962C8B-B14F-4D97-AF65-F5344CB8AC3E}">
        <p14:creationId xmlns:p14="http://schemas.microsoft.com/office/powerpoint/2010/main" val="2094143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F76A0A-CC2A-9444-A5D9-74A1FCB68D3D}"/>
              </a:ext>
            </a:extLst>
          </p:cNvPr>
          <p:cNvSpPr>
            <a:spLocks noGrp="1"/>
          </p:cNvSpPr>
          <p:nvPr>
            <p:ph type="title"/>
          </p:nvPr>
        </p:nvSpPr>
        <p:spPr>
          <a:xfrm>
            <a:off x="686834" y="1153572"/>
            <a:ext cx="3200400" cy="4461163"/>
          </a:xfrm>
        </p:spPr>
        <p:txBody>
          <a:bodyPr>
            <a:normAutofit/>
          </a:bodyPr>
          <a:lstStyle/>
          <a:p>
            <a:r>
              <a:rPr lang="en-US">
                <a:solidFill>
                  <a:srgbClr val="FFFFFF"/>
                </a:solidFill>
              </a:rPr>
              <a:t>Tips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r>
              <a:rPr lang="en-US"/>
              <a:t>Creative lighting and composition</a:t>
            </a:r>
          </a:p>
          <a:p>
            <a:r>
              <a:rPr lang="en-US"/>
              <a:t>Instead of using a bright flash to illuminate, consider doing the shot under candle light with no flash. It creates an entirely different meaning, one with so much more emotion than what you would get from an ordinary snapshot. </a:t>
            </a:r>
          </a:p>
          <a:p>
            <a:r>
              <a:rPr lang="en-US"/>
              <a:t>Also consider where you’re placing your subject within the frame</a:t>
            </a:r>
          </a:p>
        </p:txBody>
      </p:sp>
    </p:spTree>
    <p:extLst>
      <p:ext uri="{BB962C8B-B14F-4D97-AF65-F5344CB8AC3E}">
        <p14:creationId xmlns:p14="http://schemas.microsoft.com/office/powerpoint/2010/main" val="3513231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83577" y="461173"/>
            <a:ext cx="3024275" cy="386583"/>
          </a:xfrm>
        </p:spPr>
        <p:style>
          <a:lnRef idx="1">
            <a:schemeClr val="accent5"/>
          </a:lnRef>
          <a:fillRef idx="3">
            <a:schemeClr val="accent5"/>
          </a:fillRef>
          <a:effectRef idx="2">
            <a:schemeClr val="accent5"/>
          </a:effectRef>
          <a:fontRef idx="minor">
            <a:schemeClr val="lt1"/>
          </a:fontRef>
        </p:style>
        <p:txBody>
          <a:bodyPr>
            <a:noAutofit/>
          </a:bodyPr>
          <a:lstStyle/>
          <a:p>
            <a:br>
              <a:rPr lang="en-GB" sz="2400" b="1" u="sng" dirty="0"/>
            </a:br>
            <a:r>
              <a:rPr lang="en-GB" sz="2400" b="1" u="sng" dirty="0"/>
              <a:t>Annotation Guidance</a:t>
            </a:r>
            <a:br>
              <a:rPr lang="en-GB" sz="2800" b="1" u="sng" dirty="0"/>
            </a:br>
            <a:endParaRPr lang="en-US" sz="2800" b="1" dirty="0"/>
          </a:p>
        </p:txBody>
      </p:sp>
      <p:sp>
        <p:nvSpPr>
          <p:cNvPr id="8" name="Content Placeholder 7"/>
          <p:cNvSpPr>
            <a:spLocks noGrp="1"/>
          </p:cNvSpPr>
          <p:nvPr>
            <p:ph sz="half" idx="2"/>
          </p:nvPr>
        </p:nvSpPr>
        <p:spPr>
          <a:xfrm>
            <a:off x="139895" y="704133"/>
            <a:ext cx="11196672" cy="6302969"/>
          </a:xfrm>
          <a:ln>
            <a:solidFill>
              <a:srgbClr val="000000"/>
            </a:solidFill>
          </a:ln>
        </p:spPr>
        <p:txBody>
          <a:bodyPr>
            <a:normAutofit fontScale="32500" lnSpcReduction="20000"/>
          </a:bodyPr>
          <a:lstStyle/>
          <a:p>
            <a:pPr marL="285750" indent="-285750">
              <a:lnSpc>
                <a:spcPct val="120000"/>
              </a:lnSpc>
            </a:pPr>
            <a:endParaRPr lang="en-GB" sz="4800" dirty="0"/>
          </a:p>
          <a:p>
            <a:pPr marL="285750" indent="-285750">
              <a:lnSpc>
                <a:spcPct val="120000"/>
              </a:lnSpc>
            </a:pPr>
            <a:r>
              <a:rPr lang="en-GB" sz="6400" dirty="0"/>
              <a:t>What can you see – explain what you see / what's going on</a:t>
            </a:r>
          </a:p>
          <a:p>
            <a:pPr marL="285750" indent="-285750">
              <a:lnSpc>
                <a:spcPct val="120000"/>
              </a:lnSpc>
            </a:pPr>
            <a:r>
              <a:rPr lang="en-GB" sz="6400" dirty="0"/>
              <a:t>Composition: leading lines, rule of thirds, framing, viewpoint, fill the frame, symmetry </a:t>
            </a:r>
          </a:p>
          <a:p>
            <a:pPr marL="285750" indent="-285750">
              <a:lnSpc>
                <a:spcPct val="120000"/>
              </a:lnSpc>
            </a:pPr>
            <a:r>
              <a:rPr lang="en-GB" sz="6400" dirty="0"/>
              <a:t>Colours – are they bright? Dull? You could look at colour symbolism (red = passion, anger etc)</a:t>
            </a:r>
          </a:p>
          <a:p>
            <a:pPr marL="285750" indent="-285750">
              <a:lnSpc>
                <a:spcPct val="120000"/>
              </a:lnSpc>
            </a:pPr>
            <a:r>
              <a:rPr lang="en-GB" sz="6400" dirty="0"/>
              <a:t>Depth of field: shallow (blurry background), wide (all of the photo is in focus)</a:t>
            </a:r>
          </a:p>
          <a:p>
            <a:pPr marL="285750" indent="-285750">
              <a:lnSpc>
                <a:spcPct val="120000"/>
              </a:lnSpc>
            </a:pPr>
            <a:r>
              <a:rPr lang="en-GB" sz="6400" dirty="0"/>
              <a:t>Contrast- are there dark and light areas and how intense?</a:t>
            </a:r>
          </a:p>
          <a:p>
            <a:pPr marL="285750" indent="-285750">
              <a:lnSpc>
                <a:spcPct val="120000"/>
              </a:lnSpc>
            </a:pPr>
            <a:r>
              <a:rPr lang="en-GB" sz="6400" dirty="0"/>
              <a:t>Lighting: above, front, back, shadow, natural light, time of day, overcast, sunny etc</a:t>
            </a:r>
          </a:p>
          <a:p>
            <a:pPr marL="285750" indent="-285750">
              <a:lnSpc>
                <a:spcPct val="120000"/>
              </a:lnSpc>
            </a:pPr>
            <a:r>
              <a:rPr lang="en-GB" sz="6400" dirty="0"/>
              <a:t>Artificial light, flash, neon light, florescent, candle, flame, filament bulb </a:t>
            </a:r>
            <a:r>
              <a:rPr lang="en-GB" sz="6400" dirty="0" err="1"/>
              <a:t>etc</a:t>
            </a:r>
            <a:endParaRPr lang="en-GB" sz="6400" dirty="0"/>
          </a:p>
          <a:p>
            <a:pPr marL="285750" indent="-285750">
              <a:lnSpc>
                <a:spcPct val="120000"/>
              </a:lnSpc>
            </a:pPr>
            <a:r>
              <a:rPr lang="en-GB" sz="6400" dirty="0"/>
              <a:t>Texture, maybe a contrast of textures.</a:t>
            </a:r>
          </a:p>
          <a:p>
            <a:pPr marL="285750" indent="-285750">
              <a:lnSpc>
                <a:spcPct val="120000"/>
              </a:lnSpc>
            </a:pPr>
            <a:r>
              <a:rPr lang="en-GB" sz="6400" dirty="0"/>
              <a:t>The focal point of the photo is...... (where do your eyes go to first)</a:t>
            </a:r>
          </a:p>
          <a:p>
            <a:pPr marL="285750" indent="-285750">
              <a:lnSpc>
                <a:spcPct val="120000"/>
              </a:lnSpc>
            </a:pPr>
            <a:r>
              <a:rPr lang="en-GB" sz="6400" dirty="0"/>
              <a:t>The mood –  is the photo happy, sad, angry, confusing, mysterious, dark – how has the photographer achieved this mood?</a:t>
            </a:r>
          </a:p>
          <a:p>
            <a:pPr marL="285750" indent="-285750">
              <a:lnSpc>
                <a:spcPct val="120000"/>
              </a:lnSpc>
            </a:pPr>
            <a:r>
              <a:rPr lang="en-GB" sz="6400" dirty="0"/>
              <a:t>What do you think the photographer is communicating? For example, are they telling a story? Or are they trying to make you the viewer feel a certain way?</a:t>
            </a:r>
          </a:p>
          <a:p>
            <a:pPr>
              <a:lnSpc>
                <a:spcPct val="120000"/>
              </a:lnSpc>
            </a:pPr>
            <a:endParaRPr lang="en-US" dirty="0"/>
          </a:p>
        </p:txBody>
      </p:sp>
      <p:sp>
        <p:nvSpPr>
          <p:cNvPr id="2" name="TextBox 1">
            <a:extLst>
              <a:ext uri="{FF2B5EF4-FFF2-40B4-BE49-F238E27FC236}">
                <a16:creationId xmlns:a16="http://schemas.microsoft.com/office/drawing/2014/main" id="{EC27024E-80F2-F845-87A2-F532903DB700}"/>
              </a:ext>
            </a:extLst>
          </p:cNvPr>
          <p:cNvSpPr txBox="1"/>
          <p:nvPr/>
        </p:nvSpPr>
        <p:spPr>
          <a:xfrm>
            <a:off x="3654461" y="332758"/>
            <a:ext cx="5805179"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dirty="0"/>
              <a:t>Things to write about for the analysis </a:t>
            </a:r>
          </a:p>
        </p:txBody>
      </p:sp>
    </p:spTree>
    <p:extLst>
      <p:ext uri="{BB962C8B-B14F-4D97-AF65-F5344CB8AC3E}">
        <p14:creationId xmlns:p14="http://schemas.microsoft.com/office/powerpoint/2010/main" val="2019518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4342" y="215900"/>
            <a:ext cx="7340600" cy="6413500"/>
          </a:xfrm>
          <a:prstGeom prst="rect">
            <a:avLst/>
          </a:prstGeom>
        </p:spPr>
      </p:pic>
      <p:sp>
        <p:nvSpPr>
          <p:cNvPr id="4" name="Content Placeholder 7">
            <a:extLst>
              <a:ext uri="{FF2B5EF4-FFF2-40B4-BE49-F238E27FC236}">
                <a16:creationId xmlns:a16="http://schemas.microsoft.com/office/drawing/2014/main" id="{6EC414CC-BA34-154B-AE09-E1BF73AB90D7}"/>
              </a:ext>
            </a:extLst>
          </p:cNvPr>
          <p:cNvSpPr txBox="1">
            <a:spLocks/>
          </p:cNvSpPr>
          <p:nvPr/>
        </p:nvSpPr>
        <p:spPr>
          <a:xfrm>
            <a:off x="200053" y="326431"/>
            <a:ext cx="3950842" cy="6302969"/>
          </a:xfrm>
          <a:prstGeom prst="rect">
            <a:avLst/>
          </a:prstGeom>
          <a:ln>
            <a:solidFill>
              <a:srgbClr val="000000"/>
            </a:solidFill>
          </a:ln>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lnSpc>
                <a:spcPct val="120000"/>
              </a:lnSpc>
            </a:pPr>
            <a:endParaRPr lang="en-GB" sz="1100" dirty="0"/>
          </a:p>
          <a:p>
            <a:pPr marL="285750" indent="-285750">
              <a:lnSpc>
                <a:spcPct val="120000"/>
              </a:lnSpc>
            </a:pPr>
            <a:r>
              <a:rPr lang="en-GB" sz="1100" dirty="0"/>
              <a:t>What can you see – explain what you see / what's going on</a:t>
            </a:r>
          </a:p>
          <a:p>
            <a:pPr marL="285750" indent="-285750">
              <a:lnSpc>
                <a:spcPct val="120000"/>
              </a:lnSpc>
            </a:pPr>
            <a:r>
              <a:rPr lang="en-GB" sz="1100" dirty="0"/>
              <a:t>Composition: leading lines, rule of thirds, framing, viewpoint, fill the frame, symmetry </a:t>
            </a:r>
          </a:p>
          <a:p>
            <a:pPr marL="285750" indent="-285750">
              <a:lnSpc>
                <a:spcPct val="120000"/>
              </a:lnSpc>
            </a:pPr>
            <a:r>
              <a:rPr lang="en-GB" sz="1100" dirty="0"/>
              <a:t>Colours – are they bright? Dull? You could look at colour symbolism (red = passion, anger etc)</a:t>
            </a:r>
          </a:p>
          <a:p>
            <a:pPr marL="285750" indent="-285750">
              <a:lnSpc>
                <a:spcPct val="120000"/>
              </a:lnSpc>
            </a:pPr>
            <a:r>
              <a:rPr lang="en-GB" sz="1100" dirty="0"/>
              <a:t>Depth of field: shallow (blurry background), wide (all of the photo is in focus)</a:t>
            </a:r>
          </a:p>
          <a:p>
            <a:pPr marL="285750" indent="-285750">
              <a:lnSpc>
                <a:spcPct val="120000"/>
              </a:lnSpc>
            </a:pPr>
            <a:r>
              <a:rPr lang="en-GB" sz="1100" dirty="0"/>
              <a:t>Contrast- are there dark and light areas and how intense?</a:t>
            </a:r>
          </a:p>
          <a:p>
            <a:pPr marL="285750" indent="-285750">
              <a:lnSpc>
                <a:spcPct val="120000"/>
              </a:lnSpc>
            </a:pPr>
            <a:r>
              <a:rPr lang="en-GB" sz="1100" dirty="0"/>
              <a:t>Lighting: above, front, back, shadow, natural light, time of day, overcast, sunny etc</a:t>
            </a:r>
          </a:p>
          <a:p>
            <a:pPr marL="285750" indent="-285750">
              <a:lnSpc>
                <a:spcPct val="120000"/>
              </a:lnSpc>
            </a:pPr>
            <a:r>
              <a:rPr lang="en-GB" sz="1100" dirty="0"/>
              <a:t>Artificial light, flash, neon light, florescent, candle, flame, filament bulb etc</a:t>
            </a:r>
          </a:p>
          <a:p>
            <a:pPr marL="285750" indent="-285750">
              <a:lnSpc>
                <a:spcPct val="120000"/>
              </a:lnSpc>
            </a:pPr>
            <a:r>
              <a:rPr lang="en-GB" sz="1100" dirty="0"/>
              <a:t>Texture, maybe a contrast of textures.</a:t>
            </a:r>
          </a:p>
          <a:p>
            <a:pPr marL="285750" indent="-285750">
              <a:lnSpc>
                <a:spcPct val="120000"/>
              </a:lnSpc>
            </a:pPr>
            <a:r>
              <a:rPr lang="en-GB" sz="1100" dirty="0"/>
              <a:t>The focal point of the photo is...... (where do your eyes go to first)</a:t>
            </a:r>
          </a:p>
          <a:p>
            <a:pPr marL="285750" indent="-285750">
              <a:lnSpc>
                <a:spcPct val="120000"/>
              </a:lnSpc>
            </a:pPr>
            <a:r>
              <a:rPr lang="en-GB" sz="1100" dirty="0"/>
              <a:t>The mood –  is the photo happy, sad, angry, confusing, mysterious, dark – how has the photographer achieved this mood?</a:t>
            </a:r>
          </a:p>
          <a:p>
            <a:pPr marL="285750" indent="-285750">
              <a:lnSpc>
                <a:spcPct val="120000"/>
              </a:lnSpc>
            </a:pPr>
            <a:r>
              <a:rPr lang="en-GB" sz="1100" dirty="0"/>
              <a:t>What do you think the photographer is communicating? For example, are they telling a story? Or are they trying to make you the viewer feel a certain way?</a:t>
            </a:r>
          </a:p>
          <a:p>
            <a:pPr>
              <a:lnSpc>
                <a:spcPct val="120000"/>
              </a:lnSpc>
            </a:pPr>
            <a:endParaRPr lang="en-US" sz="1100" dirty="0"/>
          </a:p>
        </p:txBody>
      </p:sp>
    </p:spTree>
    <p:extLst>
      <p:ext uri="{BB962C8B-B14F-4D97-AF65-F5344CB8AC3E}">
        <p14:creationId xmlns:p14="http://schemas.microsoft.com/office/powerpoint/2010/main" val="9529009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1930</Words>
  <Application>Microsoft Macintosh PowerPoint</Application>
  <PresentationFormat>Widescreen</PresentationFormat>
  <Paragraphs>187</Paragraphs>
  <Slides>22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Conveying Messages</vt:lpstr>
      <vt:lpstr>Learning objectives </vt:lpstr>
      <vt:lpstr>Starter activity </vt:lpstr>
      <vt:lpstr>Watch this short video </vt:lpstr>
      <vt:lpstr>PowerPoint Presentation</vt:lpstr>
      <vt:lpstr>PowerPoint Presentation</vt:lpstr>
      <vt:lpstr>Tips</vt:lpstr>
      <vt:lpstr> Annotation Guidance </vt:lpstr>
      <vt:lpstr>PowerPoint Presentation</vt:lpstr>
      <vt:lpstr>PowerPoint Presentation</vt:lpstr>
      <vt:lpstr>PowerPoint Presentation</vt:lpstr>
      <vt:lpstr>PowerPoint Presentation</vt:lpstr>
      <vt:lpstr>http://www.thephotoargus.com/40-outstanding-examples-of-conceptual-photography/</vt:lpstr>
      <vt:lpstr>PowerPoint Presentation</vt:lpstr>
      <vt:lpstr>Use PowerPoint</vt:lpstr>
      <vt:lpstr>Mood board </vt:lpstr>
      <vt:lpstr>Choose 2 images from your moodboard</vt:lpstr>
      <vt:lpstr>PowerPoint Presentation</vt:lpstr>
      <vt:lpstr>If you could send a message out to the world what would it be? What do you want to say? </vt:lpstr>
      <vt:lpstr>Animals – conveying messages </vt:lpstr>
      <vt:lpstr>Close up (leaves) – conveying messages </vt:lpstr>
      <vt:lpstr>Plenary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Conveying Messages</dc:title>
  <dc:creator>Microsoft Office User</dc:creator>
  <cp:lastModifiedBy>Abbie Woodbridge</cp:lastModifiedBy>
  <cp:revision>22</cp:revision>
  <dcterms:created xsi:type="dcterms:W3CDTF">2017-02-19T15:24:21Z</dcterms:created>
  <dcterms:modified xsi:type="dcterms:W3CDTF">2021-09-06T11:44:38Z</dcterms:modified>
</cp:coreProperties>
</file>