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6" r:id="rId4"/>
    <p:sldId id="258" r:id="rId5"/>
    <p:sldId id="260" r:id="rId6"/>
    <p:sldId id="267" r:id="rId7"/>
    <p:sldId id="279" r:id="rId8"/>
    <p:sldId id="278" r:id="rId9"/>
    <p:sldId id="268" r:id="rId10"/>
    <p:sldId id="269" r:id="rId11"/>
    <p:sldId id="270" r:id="rId12"/>
    <p:sldId id="271" r:id="rId13"/>
    <p:sldId id="273" r:id="rId14"/>
    <p:sldId id="272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C5B"/>
    <a:srgbClr val="7B82C1"/>
    <a:srgbClr val="5C64FF"/>
    <a:srgbClr val="5C62F4"/>
    <a:srgbClr val="5458DA"/>
    <a:srgbClr val="5EA25F"/>
    <a:srgbClr val="80DB81"/>
    <a:srgbClr val="4FDB3A"/>
    <a:srgbClr val="F7A092"/>
    <a:srgbClr val="5F9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7"/>
    <p:restoredTop sz="94663"/>
  </p:normalViewPr>
  <p:slideViewPr>
    <p:cSldViewPr snapToGrid="0" snapToObjects="1">
      <p:cViewPr varScale="1">
        <p:scale>
          <a:sx n="85" d="100"/>
          <a:sy n="85" d="100"/>
        </p:scale>
        <p:origin x="208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6149-707C-E84B-954B-641DACA96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84868-B007-C74F-AC78-BCFF583EE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48A17-A285-A04F-8F77-AC059D01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1444-5388-BD4A-9E87-6922D30E8718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B521B-CC45-E342-83CD-77F4E3809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1593F-7892-2B4E-8ADA-542966D5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FECB-ED57-1A44-8519-B81268985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8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24A62-951D-DD48-88B2-0283DA66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021435-E19D-C348-9DB4-5882E0B57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658BE-57D8-FA47-8FB6-84FEDF42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1444-5388-BD4A-9E87-6922D30E8718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0AE8A-4B80-0A47-A764-4E59BCF3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E222C-BC57-7E44-AA62-4C8F2B68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FECB-ED57-1A44-8519-B81268985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8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E19B88-ED56-D84B-B53F-0746E7289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119AA-8944-B841-AC58-E73627381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70737-3E2C-4843-A53E-B6120377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1444-5388-BD4A-9E87-6922D30E8718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5A3D5-8C6C-B641-B3CA-1BDECC03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7C13E-E102-884C-A65C-A37B9423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FECB-ED57-1A44-8519-B81268985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4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B31D0-A1F5-C04E-AA6A-6717CED1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34971-C3D9-6D4D-A897-2EBCD4AA4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D2989-EC9B-AE41-8ECE-D4CC8D89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1444-5388-BD4A-9E87-6922D30E8718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E7C82-E0C7-F245-8F74-9F2D8E18E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9CE85-9226-9B4D-B04C-4A9C1813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FECB-ED57-1A44-8519-B81268985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DD24-A796-0F4D-8079-37C0FB10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8F73D-8E90-3346-B21D-566EB2ABE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8EAFD-A581-9B45-B766-839D7D08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1444-5388-BD4A-9E87-6922D30E8718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02142-3C4B-A441-8A45-0304E25B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ACB38-8772-7548-8C81-14624A2F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FECB-ED57-1A44-8519-B81268985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0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18E71-AC32-9A4A-8882-1EEAE5F6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EBF6F-24A8-0E48-BDD0-F5F403600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141D3-FEFE-4D47-81B6-54CAC9EE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001BD-078E-3B40-B919-1659314E0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1444-5388-BD4A-9E87-6922D30E8718}" type="datetimeFigureOut">
              <a:rPr lang="en-US" smtClean="0"/>
              <a:t>1/27/20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CB80C-A62D-6049-A633-E010251A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7F3E3-FA76-7044-BF66-DCC73874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FECB-ED57-1A44-8519-B81268985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5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F1D4-DC09-954F-9717-81B479E1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2EEC4-E2BD-3B4A-9DDA-6FC6E8D9C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618DE-F52B-D748-B1EF-AC9F3AA76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F94A4-4676-124F-B054-4C6CFB19D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38E02C-D0B7-2E44-9D3E-67A3B09C7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005C3E-EE82-7149-A5C2-0BB990D3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1444-5388-BD4A-9E87-6922D30E8718}" type="datetimeFigureOut">
              <a:rPr lang="en-US" smtClean="0"/>
              <a:t>1/27/20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D5F1B5-F3AF-5D48-BE7B-87C25901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4274A2-0335-E24B-BC1E-AD68895E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FECB-ED57-1A44-8519-B81268985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7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0AD98-FA5E-9549-A253-11788B30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C6B265-FBFB-EF4B-8B86-389FBC38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1444-5388-BD4A-9E87-6922D30E8718}" type="datetimeFigureOut">
              <a:rPr lang="en-US" smtClean="0"/>
              <a:t>1/27/20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8B6C0-DDEE-1A4A-8A9E-058D78DE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4EAEE-A79F-6347-843A-A2D35D53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FECB-ED57-1A44-8519-B81268985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2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6FCD7B-4B32-4941-9F66-D1899030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1444-5388-BD4A-9E87-6922D30E8718}" type="datetimeFigureOut">
              <a:rPr lang="en-US" smtClean="0"/>
              <a:t>1/27/20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FC2EE-D11F-E346-8A85-5CC1010E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21477-9187-E946-8C3A-BF45E193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FECB-ED57-1A44-8519-B81268985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7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96A9E-FC76-744A-973C-F5123A09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428C1-4DBF-B145-A836-190931FE4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2D447-70FA-C44F-B9E4-ADD3D48FB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2731A-CD30-0149-B660-CD6BA3A6D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1444-5388-BD4A-9E87-6922D30E8718}" type="datetimeFigureOut">
              <a:rPr lang="en-US" smtClean="0"/>
              <a:t>1/27/20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127AA-24C4-5145-AA19-9BFFF79F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D9FF2-F9D9-004D-85AA-AA4C3532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FECB-ED57-1A44-8519-B81268985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1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60AA-1F59-1F4C-92BF-265754DE3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D4628D-95F3-EA4E-84B9-60A9C8EA9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7ED8D-715C-7545-AC6D-F90C3B30E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543B2-F923-EA4E-B839-C75CBC99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1444-5388-BD4A-9E87-6922D30E8718}" type="datetimeFigureOut">
              <a:rPr lang="en-US" smtClean="0"/>
              <a:t>1/27/20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FE1F8-31D0-B34C-B24A-E118EF151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9CBB9-9870-AC4C-B347-1182E5D8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FECB-ED57-1A44-8519-B81268985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2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B59541-FC73-7B44-A42D-47C67C57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64493-0E94-044F-8AE7-2F5A08E05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F61FB-A9A3-EF45-A0CD-A6C56C264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11444-5388-BD4A-9E87-6922D30E8718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04B2E-F6F0-9249-B4E6-C385E4A96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CABD2-63FF-734E-9296-1CD52148C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2FECB-ED57-1A44-8519-B81268985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8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BF70D8-6056-7043-8157-F6BE61C35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2890" y="5375433"/>
            <a:ext cx="10940904" cy="359952"/>
          </a:xfrm>
        </p:spPr>
        <p:txBody>
          <a:bodyPr anchor="ctr">
            <a:noAutofit/>
          </a:bodyPr>
          <a:lstStyle/>
          <a:p>
            <a:pPr algn="l"/>
            <a:r>
              <a:rPr lang="en-US" sz="6600" dirty="0">
                <a:latin typeface="Cooper Black" panose="0208090404030B020404" pitchFamily="18" charset="77"/>
              </a:rPr>
              <a:t>Photography Exam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E8162-19BA-7046-9C90-0EE317E02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8255" y="5735385"/>
            <a:ext cx="201119" cy="359952"/>
          </a:xfrm>
        </p:spPr>
        <p:txBody>
          <a:bodyPr anchor="ctr">
            <a:normAutofit fontScale="25000" lnSpcReduction="20000"/>
          </a:bodyPr>
          <a:lstStyle/>
          <a:p>
            <a:pPr algn="l"/>
            <a:r>
              <a:rPr lang="en-US" sz="1800" i="1" dirty="0"/>
              <a:t>Guidance</a:t>
            </a:r>
            <a:endParaRPr lang="en-US" sz="1700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28936" y="5498088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text, flower&#10;&#10;Description automatically generated">
            <a:extLst>
              <a:ext uri="{FF2B5EF4-FFF2-40B4-BE49-F238E27FC236}">
                <a16:creationId xmlns:a16="http://schemas.microsoft.com/office/drawing/2014/main" id="{E8F0D7A2-90BD-3F4C-B9EA-6C26E8010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08" y="2109386"/>
            <a:ext cx="1388364" cy="1943710"/>
          </a:xfrm>
          <a:prstGeom prst="rect">
            <a:avLst/>
          </a:prstGeom>
        </p:spPr>
      </p:pic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5B79B0FC-FEAE-B640-B7DC-07F34D032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130" y="2127577"/>
            <a:ext cx="1388364" cy="194371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64651E3-AA7D-394D-B55B-469626BD4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646" y="2132146"/>
            <a:ext cx="1388364" cy="1943710"/>
          </a:xfrm>
          <a:prstGeom prst="rect">
            <a:avLst/>
          </a:prstGeom>
        </p:spPr>
      </p:pic>
      <p:pic>
        <p:nvPicPr>
          <p:cNvPr id="16" name="Picture 15" descr="A close up of a womans face&#10;&#10;Description automatically generated">
            <a:extLst>
              <a:ext uri="{FF2B5EF4-FFF2-40B4-BE49-F238E27FC236}">
                <a16:creationId xmlns:a16="http://schemas.microsoft.com/office/drawing/2014/main" id="{897126D0-477B-F346-B2C7-FAE68A793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6016" y="2146326"/>
            <a:ext cx="1388364" cy="19437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571D69-3BE0-D24F-BD7C-AFF48BA30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2585" y="2146326"/>
            <a:ext cx="1388364" cy="1943710"/>
          </a:xfrm>
          <a:prstGeom prst="rect">
            <a:avLst/>
          </a:prstGeom>
        </p:spPr>
      </p:pic>
      <p:pic>
        <p:nvPicPr>
          <p:cNvPr id="22" name="Picture 21" descr="A picture containing text, photo, different, man&#10;&#10;Description automatically generated">
            <a:extLst>
              <a:ext uri="{FF2B5EF4-FFF2-40B4-BE49-F238E27FC236}">
                <a16:creationId xmlns:a16="http://schemas.microsoft.com/office/drawing/2014/main" id="{732DFBA9-319B-394D-B10D-75F8646505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4474" y="2109386"/>
            <a:ext cx="1388364" cy="1943710"/>
          </a:xfrm>
          <a:prstGeom prst="rect">
            <a:avLst/>
          </a:prstGeom>
        </p:spPr>
      </p:pic>
      <p:pic>
        <p:nvPicPr>
          <p:cNvPr id="24" name="Picture 23" descr="A picture containing text, book, photo, colorful&#10;&#10;Description automatically generated">
            <a:extLst>
              <a:ext uri="{FF2B5EF4-FFF2-40B4-BE49-F238E27FC236}">
                <a16:creationId xmlns:a16="http://schemas.microsoft.com/office/drawing/2014/main" id="{505E6352-A6E7-FD4B-9DAA-6FACF7B0E5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0802" y="2109386"/>
            <a:ext cx="1388364" cy="19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5784AE-BFCB-DB4B-8F34-92D3C57B1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786842"/>
              </p:ext>
            </p:extLst>
          </p:nvPr>
        </p:nvGraphicFramePr>
        <p:xfrm>
          <a:off x="1" y="0"/>
          <a:ext cx="12191999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837">
                  <a:extLst>
                    <a:ext uri="{9D8B030D-6E8A-4147-A177-3AD203B41FA5}">
                      <a16:colId xmlns:a16="http://schemas.microsoft.com/office/drawing/2014/main" val="2495139451"/>
                    </a:ext>
                  </a:extLst>
                </a:gridCol>
                <a:gridCol w="7246191">
                  <a:extLst>
                    <a:ext uri="{9D8B030D-6E8A-4147-A177-3AD203B41FA5}">
                      <a16:colId xmlns:a16="http://schemas.microsoft.com/office/drawing/2014/main" val="2789001919"/>
                    </a:ext>
                  </a:extLst>
                </a:gridCol>
                <a:gridCol w="868306">
                  <a:extLst>
                    <a:ext uri="{9D8B030D-6E8A-4147-A177-3AD203B41FA5}">
                      <a16:colId xmlns:a16="http://schemas.microsoft.com/office/drawing/2014/main" val="3666345929"/>
                    </a:ext>
                  </a:extLst>
                </a:gridCol>
                <a:gridCol w="719665">
                  <a:extLst>
                    <a:ext uri="{9D8B030D-6E8A-4147-A177-3AD203B41FA5}">
                      <a16:colId xmlns:a16="http://schemas.microsoft.com/office/drawing/2014/main" val="4030476669"/>
                    </a:ext>
                  </a:extLst>
                </a:gridCol>
              </a:tblGrid>
              <a:tr h="523787">
                <a:tc>
                  <a:txBody>
                    <a:bodyPr/>
                    <a:lstStyle/>
                    <a:p>
                      <a:r>
                        <a:rPr lang="en-US" dirty="0"/>
                        <a:t>EXAM CHECKLIST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TICK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61297"/>
                  </a:ext>
                </a:extLst>
              </a:tr>
              <a:tr h="912364">
                <a:tc>
                  <a:txBody>
                    <a:bodyPr/>
                    <a:lstStyle/>
                    <a:p>
                      <a:r>
                        <a:rPr lang="en-US" dirty="0"/>
                        <a:t>Photographer research  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Photographers name, context of their work, info on how they create their work and how it will inspire your own work.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968036"/>
                  </a:ext>
                </a:extLst>
              </a:tr>
              <a:tr h="1276671">
                <a:tc>
                  <a:txBody>
                    <a:bodyPr/>
                    <a:lstStyle/>
                    <a:p>
                      <a:r>
                        <a:rPr lang="en-US" dirty="0"/>
                        <a:t>Photoshoot plan 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 / intention of shoot, props lighting technical info</a:t>
                      </a:r>
                      <a:r>
                        <a:rPr lang="en-GB" dirty="0">
                          <a:effectLst/>
                        </a:rPr>
                        <a:t> -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Sketches of how you see your final images / sets of images being presented. Explore possibilities here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363132"/>
                  </a:ext>
                </a:extLst>
              </a:tr>
              <a:tr h="614124">
                <a:tc>
                  <a:txBody>
                    <a:bodyPr/>
                    <a:lstStyle/>
                    <a:p>
                      <a:r>
                        <a:rPr lang="en-US" dirty="0"/>
                        <a:t>Contact sheet 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 best shots 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98481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en-US" dirty="0"/>
                        <a:t>Best images and analysis 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Annotate / analyse images 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755775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en-US" dirty="0"/>
                        <a:t>Image editing 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 best shots – screen shot process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908028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en-US" dirty="0"/>
                        <a:t>Final images 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Gallery of best editing images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29093"/>
                  </a:ext>
                </a:extLst>
              </a:tr>
              <a:tr h="1435904">
                <a:tc>
                  <a:txBody>
                    <a:bodyPr/>
                    <a:lstStyle/>
                    <a:p>
                      <a:r>
                        <a:rPr lang="en-US" dirty="0"/>
                        <a:t>Experiments 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- Print images onto alternative surfaces if appropriate or experiment with collaging, drawing into or sewing into images as appropriate.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depends on your research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154258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en-US" dirty="0"/>
                        <a:t>Evaluate  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went well, re shoot to refine? What next?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AO3/4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6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380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5784AE-BFCB-DB4B-8F34-92D3C57B1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265095"/>
              </p:ext>
            </p:extLst>
          </p:nvPr>
        </p:nvGraphicFramePr>
        <p:xfrm>
          <a:off x="1" y="0"/>
          <a:ext cx="12191999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837">
                  <a:extLst>
                    <a:ext uri="{9D8B030D-6E8A-4147-A177-3AD203B41FA5}">
                      <a16:colId xmlns:a16="http://schemas.microsoft.com/office/drawing/2014/main" val="2495139451"/>
                    </a:ext>
                  </a:extLst>
                </a:gridCol>
                <a:gridCol w="7246191">
                  <a:extLst>
                    <a:ext uri="{9D8B030D-6E8A-4147-A177-3AD203B41FA5}">
                      <a16:colId xmlns:a16="http://schemas.microsoft.com/office/drawing/2014/main" val="2789001919"/>
                    </a:ext>
                  </a:extLst>
                </a:gridCol>
                <a:gridCol w="868306">
                  <a:extLst>
                    <a:ext uri="{9D8B030D-6E8A-4147-A177-3AD203B41FA5}">
                      <a16:colId xmlns:a16="http://schemas.microsoft.com/office/drawing/2014/main" val="3666345929"/>
                    </a:ext>
                  </a:extLst>
                </a:gridCol>
                <a:gridCol w="719665">
                  <a:extLst>
                    <a:ext uri="{9D8B030D-6E8A-4147-A177-3AD203B41FA5}">
                      <a16:colId xmlns:a16="http://schemas.microsoft.com/office/drawing/2014/main" val="4030476669"/>
                    </a:ext>
                  </a:extLst>
                </a:gridCol>
              </a:tblGrid>
              <a:tr h="523787">
                <a:tc>
                  <a:txBody>
                    <a:bodyPr/>
                    <a:lstStyle/>
                    <a:p>
                      <a:r>
                        <a:rPr lang="en-US" dirty="0"/>
                        <a:t>EXAM CHECKLIST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TICK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61297"/>
                  </a:ext>
                </a:extLst>
              </a:tr>
              <a:tr h="912364">
                <a:tc>
                  <a:txBody>
                    <a:bodyPr/>
                    <a:lstStyle/>
                    <a:p>
                      <a:r>
                        <a:rPr lang="en-US" dirty="0"/>
                        <a:t>Photographer research 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Photographers name, context of their work, info on how they create their work and how it will inspire your own work.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968036"/>
                  </a:ext>
                </a:extLst>
              </a:tr>
              <a:tr h="1276671">
                <a:tc>
                  <a:txBody>
                    <a:bodyPr/>
                    <a:lstStyle/>
                    <a:p>
                      <a:r>
                        <a:rPr lang="en-US" dirty="0"/>
                        <a:t>Photoshoot plan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 / intention of shoot, props lighting technical info</a:t>
                      </a:r>
                      <a:r>
                        <a:rPr lang="en-GB" dirty="0">
                          <a:effectLst/>
                        </a:rPr>
                        <a:t> -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Sketches of how you see your final images / sets of images being presented. Explore possibilities here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363132"/>
                  </a:ext>
                </a:extLst>
              </a:tr>
              <a:tr h="614124">
                <a:tc>
                  <a:txBody>
                    <a:bodyPr/>
                    <a:lstStyle/>
                    <a:p>
                      <a:r>
                        <a:rPr lang="en-US" dirty="0"/>
                        <a:t>Contact sheet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 best shots 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98481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en-US" dirty="0"/>
                        <a:t>Best images and analysis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Annotate / analyse images 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755775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en-US" dirty="0"/>
                        <a:t>Image editing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 best shots – screen shot process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908028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en-US" dirty="0"/>
                        <a:t>Final images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Gallery of best editing images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29093"/>
                  </a:ext>
                </a:extLst>
              </a:tr>
              <a:tr h="1435904">
                <a:tc>
                  <a:txBody>
                    <a:bodyPr/>
                    <a:lstStyle/>
                    <a:p>
                      <a:r>
                        <a:rPr lang="en-US" dirty="0"/>
                        <a:t>Experiments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- Print images onto alternative surfaces if appropriate or experiment with collaging, drawing into or sewing into images as appropriate.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depends on your research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154258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en-US" dirty="0"/>
                        <a:t>Evaluate 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went well, re shoot to refine? What next?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AO3/4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6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73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5784AE-BFCB-DB4B-8F34-92D3C57B1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649898"/>
              </p:ext>
            </p:extLst>
          </p:nvPr>
        </p:nvGraphicFramePr>
        <p:xfrm>
          <a:off x="1" y="0"/>
          <a:ext cx="12191999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837">
                  <a:extLst>
                    <a:ext uri="{9D8B030D-6E8A-4147-A177-3AD203B41FA5}">
                      <a16:colId xmlns:a16="http://schemas.microsoft.com/office/drawing/2014/main" val="2495139451"/>
                    </a:ext>
                  </a:extLst>
                </a:gridCol>
                <a:gridCol w="7246191">
                  <a:extLst>
                    <a:ext uri="{9D8B030D-6E8A-4147-A177-3AD203B41FA5}">
                      <a16:colId xmlns:a16="http://schemas.microsoft.com/office/drawing/2014/main" val="2789001919"/>
                    </a:ext>
                  </a:extLst>
                </a:gridCol>
                <a:gridCol w="868306">
                  <a:extLst>
                    <a:ext uri="{9D8B030D-6E8A-4147-A177-3AD203B41FA5}">
                      <a16:colId xmlns:a16="http://schemas.microsoft.com/office/drawing/2014/main" val="3666345929"/>
                    </a:ext>
                  </a:extLst>
                </a:gridCol>
                <a:gridCol w="719665">
                  <a:extLst>
                    <a:ext uri="{9D8B030D-6E8A-4147-A177-3AD203B41FA5}">
                      <a16:colId xmlns:a16="http://schemas.microsoft.com/office/drawing/2014/main" val="4030476669"/>
                    </a:ext>
                  </a:extLst>
                </a:gridCol>
              </a:tblGrid>
              <a:tr h="523787">
                <a:tc>
                  <a:txBody>
                    <a:bodyPr/>
                    <a:lstStyle/>
                    <a:p>
                      <a:r>
                        <a:rPr lang="en-US" dirty="0"/>
                        <a:t>EXAM CHECKLIST </a:t>
                      </a:r>
                    </a:p>
                  </a:txBody>
                  <a:tcPr>
                    <a:solidFill>
                      <a:srgbClr val="AF75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F75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</a:t>
                      </a:r>
                    </a:p>
                  </a:txBody>
                  <a:tcPr>
                    <a:solidFill>
                      <a:srgbClr val="AF75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TICK</a:t>
                      </a:r>
                    </a:p>
                  </a:txBody>
                  <a:tcPr>
                    <a:solidFill>
                      <a:srgbClr val="AF75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61297"/>
                  </a:ext>
                </a:extLst>
              </a:tr>
              <a:tr h="912364">
                <a:tc>
                  <a:txBody>
                    <a:bodyPr/>
                    <a:lstStyle/>
                    <a:p>
                      <a:r>
                        <a:rPr lang="en-US" dirty="0"/>
                        <a:t>Photographer research  4</a:t>
                      </a:r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Photographers name, context of their work, info on how they create their work and how it will inspire your own work.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AO1</a:t>
                      </a:r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78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968036"/>
                  </a:ext>
                </a:extLst>
              </a:tr>
              <a:tr h="1276671">
                <a:tc>
                  <a:txBody>
                    <a:bodyPr/>
                    <a:lstStyle/>
                    <a:p>
                      <a:r>
                        <a:rPr lang="en-US" dirty="0"/>
                        <a:t>Photoshoot plan 4</a:t>
                      </a:r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 / intention of shoot, props lighting technical info</a:t>
                      </a:r>
                      <a:r>
                        <a:rPr lang="en-GB" dirty="0">
                          <a:effectLst/>
                        </a:rPr>
                        <a:t> -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Sketches of how you see your final images / sets of images being presented. Explore possibilities here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D78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363132"/>
                  </a:ext>
                </a:extLst>
              </a:tr>
              <a:tr h="614124">
                <a:tc>
                  <a:txBody>
                    <a:bodyPr/>
                    <a:lstStyle/>
                    <a:p>
                      <a:r>
                        <a:rPr lang="en-US" dirty="0"/>
                        <a:t>Contact sheet 4</a:t>
                      </a:r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 best shots </a:t>
                      </a:r>
                      <a:endParaRPr lang="en-US" dirty="0"/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D78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98481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en-US" dirty="0"/>
                        <a:t>Best images and analysis 4</a:t>
                      </a:r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Annotate / analyse images </a:t>
                      </a:r>
                      <a:endParaRPr lang="en-US" dirty="0"/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78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755775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en-US" dirty="0"/>
                        <a:t>Image editing 4</a:t>
                      </a:r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 best shots – screen shot process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78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908028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en-US" dirty="0"/>
                        <a:t>Final images 4</a:t>
                      </a:r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Gallery of best editing images </a:t>
                      </a:r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AO4</a:t>
                      </a:r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78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29093"/>
                  </a:ext>
                </a:extLst>
              </a:tr>
              <a:tr h="1435904">
                <a:tc>
                  <a:txBody>
                    <a:bodyPr/>
                    <a:lstStyle/>
                    <a:p>
                      <a:r>
                        <a:rPr lang="en-US" dirty="0"/>
                        <a:t>Experiments 4</a:t>
                      </a:r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- Print images onto alternative surfaces if appropriate or experiment with collaging, drawing into or sewing into images as appropriate.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depends on your research </a:t>
                      </a:r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</a:t>
                      </a:r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78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154258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en-US" dirty="0"/>
                        <a:t>Evaluate  4</a:t>
                      </a:r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went well, re shoot to refine? What next?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AO3/4</a:t>
                      </a:r>
                    </a:p>
                  </a:txBody>
                  <a:tcPr>
                    <a:solidFill>
                      <a:srgbClr val="D78F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78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6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89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5784AE-BFCB-DB4B-8F34-92D3C57B1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577345"/>
              </p:ext>
            </p:extLst>
          </p:nvPr>
        </p:nvGraphicFramePr>
        <p:xfrm>
          <a:off x="1" y="0"/>
          <a:ext cx="12191999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837">
                  <a:extLst>
                    <a:ext uri="{9D8B030D-6E8A-4147-A177-3AD203B41FA5}">
                      <a16:colId xmlns:a16="http://schemas.microsoft.com/office/drawing/2014/main" val="2495139451"/>
                    </a:ext>
                  </a:extLst>
                </a:gridCol>
                <a:gridCol w="7246191">
                  <a:extLst>
                    <a:ext uri="{9D8B030D-6E8A-4147-A177-3AD203B41FA5}">
                      <a16:colId xmlns:a16="http://schemas.microsoft.com/office/drawing/2014/main" val="2789001919"/>
                    </a:ext>
                  </a:extLst>
                </a:gridCol>
                <a:gridCol w="868306">
                  <a:extLst>
                    <a:ext uri="{9D8B030D-6E8A-4147-A177-3AD203B41FA5}">
                      <a16:colId xmlns:a16="http://schemas.microsoft.com/office/drawing/2014/main" val="3666345929"/>
                    </a:ext>
                  </a:extLst>
                </a:gridCol>
                <a:gridCol w="719665">
                  <a:extLst>
                    <a:ext uri="{9D8B030D-6E8A-4147-A177-3AD203B41FA5}">
                      <a16:colId xmlns:a16="http://schemas.microsoft.com/office/drawing/2014/main" val="4030476669"/>
                    </a:ext>
                  </a:extLst>
                </a:gridCol>
              </a:tblGrid>
              <a:tr h="523787">
                <a:tc>
                  <a:txBody>
                    <a:bodyPr/>
                    <a:lstStyle/>
                    <a:p>
                      <a:r>
                        <a:rPr lang="en-US" dirty="0"/>
                        <a:t>EXAM CHECKLIST </a:t>
                      </a:r>
                    </a:p>
                  </a:txBody>
                  <a:tcPr>
                    <a:solidFill>
                      <a:srgbClr val="5F9FA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F9F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</a:t>
                      </a:r>
                    </a:p>
                  </a:txBody>
                  <a:tcPr>
                    <a:solidFill>
                      <a:srgbClr val="5F9F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TICK</a:t>
                      </a:r>
                    </a:p>
                  </a:txBody>
                  <a:tcPr>
                    <a:solidFill>
                      <a:srgbClr val="5F9F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61297"/>
                  </a:ext>
                </a:extLst>
              </a:tr>
              <a:tr h="912364">
                <a:tc>
                  <a:txBody>
                    <a:bodyPr/>
                    <a:lstStyle/>
                    <a:p>
                      <a:r>
                        <a:rPr lang="en-US" dirty="0"/>
                        <a:t>Photographer research  5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Photographers name, context of their work, info on how they create their work and how it will inspire your own work.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AO1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968036"/>
                  </a:ext>
                </a:extLst>
              </a:tr>
              <a:tr h="1276671">
                <a:tc>
                  <a:txBody>
                    <a:bodyPr/>
                    <a:lstStyle/>
                    <a:p>
                      <a:r>
                        <a:rPr lang="en-US" dirty="0"/>
                        <a:t>Photoshoot plan 5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 / intention of shoot, props lighting technical info</a:t>
                      </a:r>
                      <a:r>
                        <a:rPr lang="en-GB" dirty="0">
                          <a:effectLst/>
                        </a:rPr>
                        <a:t> -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Sketches of how you see your final images / sets of images being presented. Explore possibilities here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363132"/>
                  </a:ext>
                </a:extLst>
              </a:tr>
              <a:tr h="614124">
                <a:tc>
                  <a:txBody>
                    <a:bodyPr/>
                    <a:lstStyle/>
                    <a:p>
                      <a:r>
                        <a:rPr lang="en-US" dirty="0"/>
                        <a:t>Contact sheet 5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 best shots </a:t>
                      </a:r>
                      <a:endParaRPr lang="en-US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98481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en-US" dirty="0"/>
                        <a:t>Best images and analysis 5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Annotate / analyse images </a:t>
                      </a:r>
                      <a:endParaRPr lang="en-US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755775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en-US" dirty="0"/>
                        <a:t>Image editing 5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 best shots – screen shot process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908028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en-US" dirty="0"/>
                        <a:t>Final images 5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Gallery of best editing images 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AO4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29093"/>
                  </a:ext>
                </a:extLst>
              </a:tr>
              <a:tr h="1435904">
                <a:tc>
                  <a:txBody>
                    <a:bodyPr/>
                    <a:lstStyle/>
                    <a:p>
                      <a:r>
                        <a:rPr lang="en-US" dirty="0"/>
                        <a:t>Experiments 5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- Print images onto alternative surfaces if appropriate or experiment with collaging, drawing into or sewing into images as appropriate.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depends on your research 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154258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en-US" dirty="0"/>
                        <a:t>Evaluate  5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went well, re shoot to refine? What next?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AO3/4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6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36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5784AE-BFCB-DB4B-8F34-92D3C57B1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824477"/>
              </p:ext>
            </p:extLst>
          </p:nvPr>
        </p:nvGraphicFramePr>
        <p:xfrm>
          <a:off x="0" y="0"/>
          <a:ext cx="12191999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837">
                  <a:extLst>
                    <a:ext uri="{9D8B030D-6E8A-4147-A177-3AD203B41FA5}">
                      <a16:colId xmlns:a16="http://schemas.microsoft.com/office/drawing/2014/main" val="2495139451"/>
                    </a:ext>
                  </a:extLst>
                </a:gridCol>
                <a:gridCol w="7246191">
                  <a:extLst>
                    <a:ext uri="{9D8B030D-6E8A-4147-A177-3AD203B41FA5}">
                      <a16:colId xmlns:a16="http://schemas.microsoft.com/office/drawing/2014/main" val="2789001919"/>
                    </a:ext>
                  </a:extLst>
                </a:gridCol>
                <a:gridCol w="868306">
                  <a:extLst>
                    <a:ext uri="{9D8B030D-6E8A-4147-A177-3AD203B41FA5}">
                      <a16:colId xmlns:a16="http://schemas.microsoft.com/office/drawing/2014/main" val="3666345929"/>
                    </a:ext>
                  </a:extLst>
                </a:gridCol>
                <a:gridCol w="719665">
                  <a:extLst>
                    <a:ext uri="{9D8B030D-6E8A-4147-A177-3AD203B41FA5}">
                      <a16:colId xmlns:a16="http://schemas.microsoft.com/office/drawing/2014/main" val="4030476669"/>
                    </a:ext>
                  </a:extLst>
                </a:gridCol>
              </a:tblGrid>
              <a:tr h="413710">
                <a:tc>
                  <a:txBody>
                    <a:bodyPr/>
                    <a:lstStyle/>
                    <a:p>
                      <a:r>
                        <a:rPr lang="en-US" dirty="0"/>
                        <a:t>EXAM CHECKLIST </a:t>
                      </a:r>
                    </a:p>
                  </a:txBody>
                  <a:tcPr>
                    <a:solidFill>
                      <a:srgbClr val="ED6C5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D6C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</a:t>
                      </a:r>
                    </a:p>
                  </a:txBody>
                  <a:tcPr>
                    <a:solidFill>
                      <a:srgbClr val="ED6C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TICK</a:t>
                      </a:r>
                    </a:p>
                  </a:txBody>
                  <a:tcPr>
                    <a:solidFill>
                      <a:srgbClr val="ED6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61297"/>
                  </a:ext>
                </a:extLst>
              </a:tr>
              <a:tr h="720625">
                <a:tc>
                  <a:txBody>
                    <a:bodyPr/>
                    <a:lstStyle/>
                    <a:p>
                      <a:r>
                        <a:rPr lang="en-US" dirty="0"/>
                        <a:t>Project review </a:t>
                      </a:r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where your project is going and how it has altered from the initial starting point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AO1/3</a:t>
                      </a:r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7A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820896"/>
                  </a:ext>
                </a:extLst>
              </a:tr>
              <a:tr h="720625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Subtheme mind map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Focus down ideas from here and concentrate on a solid direction for the project to lead you into your exam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AO1/3</a:t>
                      </a:r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7A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818560"/>
                  </a:ext>
                </a:extLst>
              </a:tr>
              <a:tr h="720625">
                <a:tc>
                  <a:txBody>
                    <a:bodyPr/>
                    <a:lstStyle/>
                    <a:p>
                      <a:r>
                        <a:rPr lang="en-US" dirty="0"/>
                        <a:t>Photographer research  6</a:t>
                      </a:r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Photographers name, context of their work, info on how they create their work and how it will inspire your own work.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AO1</a:t>
                      </a:r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7A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968036"/>
                  </a:ext>
                </a:extLst>
              </a:tr>
              <a:tr h="1008371">
                <a:tc>
                  <a:txBody>
                    <a:bodyPr/>
                    <a:lstStyle/>
                    <a:p>
                      <a:r>
                        <a:rPr lang="en-US" dirty="0"/>
                        <a:t>Photoshoot plan 6</a:t>
                      </a:r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 / intention of shoot, props lighting technical info</a:t>
                      </a:r>
                      <a:r>
                        <a:rPr lang="en-GB" dirty="0">
                          <a:effectLst/>
                        </a:rPr>
                        <a:t> -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Sketches of how you see your final images / sets of images being presented. Explore possibilities here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7A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363132"/>
                  </a:ext>
                </a:extLst>
              </a:tr>
              <a:tr h="485062">
                <a:tc>
                  <a:txBody>
                    <a:bodyPr/>
                    <a:lstStyle/>
                    <a:p>
                      <a:r>
                        <a:rPr lang="en-US" dirty="0"/>
                        <a:t>Contact sheet 6</a:t>
                      </a:r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 best shots </a:t>
                      </a:r>
                      <a:endParaRPr lang="en-US" dirty="0"/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7A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98481"/>
                  </a:ext>
                </a:extLst>
              </a:tr>
              <a:tr h="413710">
                <a:tc>
                  <a:txBody>
                    <a:bodyPr/>
                    <a:lstStyle/>
                    <a:p>
                      <a:r>
                        <a:rPr lang="en-US" dirty="0"/>
                        <a:t>Best images and analysis 6</a:t>
                      </a:r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Annotate / analyse images </a:t>
                      </a:r>
                      <a:endParaRPr lang="en-US" dirty="0"/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7A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755775"/>
                  </a:ext>
                </a:extLst>
              </a:tr>
              <a:tr h="413710">
                <a:tc>
                  <a:txBody>
                    <a:bodyPr/>
                    <a:lstStyle/>
                    <a:p>
                      <a:r>
                        <a:rPr lang="en-US" dirty="0"/>
                        <a:t>Image editing 6</a:t>
                      </a:r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 best shots – screen shot process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7A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908028"/>
                  </a:ext>
                </a:extLst>
              </a:tr>
              <a:tr h="413710">
                <a:tc>
                  <a:txBody>
                    <a:bodyPr/>
                    <a:lstStyle/>
                    <a:p>
                      <a:r>
                        <a:rPr lang="en-US" dirty="0"/>
                        <a:t>Final images 6</a:t>
                      </a:r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Gallery of best editing images </a:t>
                      </a:r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AO4</a:t>
                      </a:r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7A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29093"/>
                  </a:ext>
                </a:extLst>
              </a:tr>
              <a:tr h="1134140">
                <a:tc>
                  <a:txBody>
                    <a:bodyPr/>
                    <a:lstStyle/>
                    <a:p>
                      <a:r>
                        <a:rPr lang="en-US" dirty="0"/>
                        <a:t>Experiments 6</a:t>
                      </a:r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- Print images onto alternative surfaces if appropriate or experiment with collaging, drawing into or sewing into images as appropriate.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depends on your research </a:t>
                      </a:r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</a:t>
                      </a:r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7A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154258"/>
                  </a:ext>
                </a:extLst>
              </a:tr>
              <a:tr h="413710">
                <a:tc>
                  <a:txBody>
                    <a:bodyPr/>
                    <a:lstStyle/>
                    <a:p>
                      <a:r>
                        <a:rPr lang="en-US" dirty="0"/>
                        <a:t>Evaluate  6</a:t>
                      </a:r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went well, re shoot to refine? What next?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AO3/4</a:t>
                      </a:r>
                    </a:p>
                  </a:txBody>
                  <a:tcPr>
                    <a:solidFill>
                      <a:srgbClr val="F7A0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7A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6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249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5784AE-BFCB-DB4B-8F34-92D3C57B1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062240"/>
              </p:ext>
            </p:extLst>
          </p:nvPr>
        </p:nvGraphicFramePr>
        <p:xfrm>
          <a:off x="1" y="0"/>
          <a:ext cx="121919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837">
                  <a:extLst>
                    <a:ext uri="{9D8B030D-6E8A-4147-A177-3AD203B41FA5}">
                      <a16:colId xmlns:a16="http://schemas.microsoft.com/office/drawing/2014/main" val="2495139451"/>
                    </a:ext>
                  </a:extLst>
                </a:gridCol>
                <a:gridCol w="7246191">
                  <a:extLst>
                    <a:ext uri="{9D8B030D-6E8A-4147-A177-3AD203B41FA5}">
                      <a16:colId xmlns:a16="http://schemas.microsoft.com/office/drawing/2014/main" val="2789001919"/>
                    </a:ext>
                  </a:extLst>
                </a:gridCol>
                <a:gridCol w="868306">
                  <a:extLst>
                    <a:ext uri="{9D8B030D-6E8A-4147-A177-3AD203B41FA5}">
                      <a16:colId xmlns:a16="http://schemas.microsoft.com/office/drawing/2014/main" val="3666345929"/>
                    </a:ext>
                  </a:extLst>
                </a:gridCol>
                <a:gridCol w="719665">
                  <a:extLst>
                    <a:ext uri="{9D8B030D-6E8A-4147-A177-3AD203B41FA5}">
                      <a16:colId xmlns:a16="http://schemas.microsoft.com/office/drawing/2014/main" val="4030476669"/>
                    </a:ext>
                  </a:extLst>
                </a:gridCol>
              </a:tblGrid>
              <a:tr h="604163">
                <a:tc>
                  <a:txBody>
                    <a:bodyPr/>
                    <a:lstStyle/>
                    <a:p>
                      <a:r>
                        <a:rPr lang="en-US" dirty="0"/>
                        <a:t>EXAM CHECKLIST </a:t>
                      </a:r>
                    </a:p>
                  </a:txBody>
                  <a:tcPr>
                    <a:solidFill>
                      <a:srgbClr val="5EA25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EA2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</a:t>
                      </a:r>
                    </a:p>
                  </a:txBody>
                  <a:tcPr>
                    <a:solidFill>
                      <a:srgbClr val="5EA2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TICK</a:t>
                      </a:r>
                    </a:p>
                  </a:txBody>
                  <a:tcPr>
                    <a:solidFill>
                      <a:srgbClr val="5EA2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61297"/>
                  </a:ext>
                </a:extLst>
              </a:tr>
              <a:tr h="1472578">
                <a:tc>
                  <a:txBody>
                    <a:bodyPr/>
                    <a:lstStyle/>
                    <a:p>
                      <a:r>
                        <a:rPr lang="en-US" dirty="0"/>
                        <a:t>Photoshoot plan 7</a:t>
                      </a:r>
                    </a:p>
                  </a:txBody>
                  <a:tcPr>
                    <a:solidFill>
                      <a:srgbClr val="80DB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 / intention of shoot, props lighting technical info</a:t>
                      </a:r>
                      <a:r>
                        <a:rPr lang="en-GB" dirty="0">
                          <a:effectLst/>
                        </a:rPr>
                        <a:t> -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Sketches of how you see your final images / sets of images being presented. Explore possibilities here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80DB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rgbClr val="80DB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0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363132"/>
                  </a:ext>
                </a:extLst>
              </a:tr>
              <a:tr h="708362">
                <a:tc>
                  <a:txBody>
                    <a:bodyPr/>
                    <a:lstStyle/>
                    <a:p>
                      <a:r>
                        <a:rPr lang="en-US" dirty="0"/>
                        <a:t>Contact sheet 7</a:t>
                      </a:r>
                    </a:p>
                  </a:txBody>
                  <a:tcPr>
                    <a:solidFill>
                      <a:srgbClr val="80DB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 best shots </a:t>
                      </a:r>
                      <a:endParaRPr lang="en-US" dirty="0"/>
                    </a:p>
                  </a:txBody>
                  <a:tcPr>
                    <a:solidFill>
                      <a:srgbClr val="80DB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rgbClr val="80DB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80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98481"/>
                  </a:ext>
                </a:extLst>
              </a:tr>
              <a:tr h="604163">
                <a:tc>
                  <a:txBody>
                    <a:bodyPr/>
                    <a:lstStyle/>
                    <a:p>
                      <a:r>
                        <a:rPr lang="en-US" dirty="0"/>
                        <a:t>Best images and analysis 7</a:t>
                      </a:r>
                    </a:p>
                  </a:txBody>
                  <a:tcPr>
                    <a:solidFill>
                      <a:srgbClr val="80DB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Annotate / analyse images </a:t>
                      </a:r>
                      <a:endParaRPr lang="en-US" dirty="0"/>
                    </a:p>
                  </a:txBody>
                  <a:tcPr>
                    <a:solidFill>
                      <a:srgbClr val="80DB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rgbClr val="80DB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0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755775"/>
                  </a:ext>
                </a:extLst>
              </a:tr>
              <a:tr h="604163">
                <a:tc>
                  <a:txBody>
                    <a:bodyPr/>
                    <a:lstStyle/>
                    <a:p>
                      <a:r>
                        <a:rPr lang="en-US" dirty="0"/>
                        <a:t>Image editing 4</a:t>
                      </a:r>
                    </a:p>
                  </a:txBody>
                  <a:tcPr>
                    <a:solidFill>
                      <a:srgbClr val="80DB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 best shots – screen shot process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80DB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rgbClr val="80DB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0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908028"/>
                  </a:ext>
                </a:extLst>
              </a:tr>
              <a:tr h="604163">
                <a:tc>
                  <a:txBody>
                    <a:bodyPr/>
                    <a:lstStyle/>
                    <a:p>
                      <a:r>
                        <a:rPr lang="en-US" dirty="0"/>
                        <a:t>Final images 4</a:t>
                      </a:r>
                    </a:p>
                  </a:txBody>
                  <a:tcPr>
                    <a:solidFill>
                      <a:srgbClr val="80DB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Gallery of best editing images </a:t>
                      </a:r>
                    </a:p>
                  </a:txBody>
                  <a:tcPr>
                    <a:solidFill>
                      <a:srgbClr val="80DB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AO4</a:t>
                      </a:r>
                    </a:p>
                  </a:txBody>
                  <a:tcPr>
                    <a:solidFill>
                      <a:srgbClr val="80DB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0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29093"/>
                  </a:ext>
                </a:extLst>
              </a:tr>
              <a:tr h="1656246">
                <a:tc>
                  <a:txBody>
                    <a:bodyPr/>
                    <a:lstStyle/>
                    <a:p>
                      <a:r>
                        <a:rPr lang="en-US" dirty="0"/>
                        <a:t>Experiments 4</a:t>
                      </a:r>
                    </a:p>
                  </a:txBody>
                  <a:tcPr>
                    <a:solidFill>
                      <a:srgbClr val="80DB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- Print images onto alternative surfaces if appropriate or experiment with collaging, drawing into or sewing into images as appropriate.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depends on your research </a:t>
                      </a:r>
                    </a:p>
                  </a:txBody>
                  <a:tcPr>
                    <a:solidFill>
                      <a:srgbClr val="80DB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</a:t>
                      </a:r>
                    </a:p>
                  </a:txBody>
                  <a:tcPr>
                    <a:solidFill>
                      <a:srgbClr val="80DB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0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154258"/>
                  </a:ext>
                </a:extLst>
              </a:tr>
              <a:tr h="604163">
                <a:tc>
                  <a:txBody>
                    <a:bodyPr/>
                    <a:lstStyle/>
                    <a:p>
                      <a:r>
                        <a:rPr lang="en-US" dirty="0"/>
                        <a:t>Evaluate  4</a:t>
                      </a:r>
                    </a:p>
                  </a:txBody>
                  <a:tcPr>
                    <a:solidFill>
                      <a:srgbClr val="80DB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went well, re shoot to refine? What next?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80DB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AO3/4</a:t>
                      </a:r>
                    </a:p>
                  </a:txBody>
                  <a:tcPr>
                    <a:solidFill>
                      <a:srgbClr val="80DB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0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6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826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5784AE-BFCB-DB4B-8F34-92D3C57B1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81697"/>
              </p:ext>
            </p:extLst>
          </p:nvPr>
        </p:nvGraphicFramePr>
        <p:xfrm>
          <a:off x="1" y="0"/>
          <a:ext cx="121919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837">
                  <a:extLst>
                    <a:ext uri="{9D8B030D-6E8A-4147-A177-3AD203B41FA5}">
                      <a16:colId xmlns:a16="http://schemas.microsoft.com/office/drawing/2014/main" val="2495139451"/>
                    </a:ext>
                  </a:extLst>
                </a:gridCol>
                <a:gridCol w="7246191">
                  <a:extLst>
                    <a:ext uri="{9D8B030D-6E8A-4147-A177-3AD203B41FA5}">
                      <a16:colId xmlns:a16="http://schemas.microsoft.com/office/drawing/2014/main" val="2789001919"/>
                    </a:ext>
                  </a:extLst>
                </a:gridCol>
                <a:gridCol w="868306">
                  <a:extLst>
                    <a:ext uri="{9D8B030D-6E8A-4147-A177-3AD203B41FA5}">
                      <a16:colId xmlns:a16="http://schemas.microsoft.com/office/drawing/2014/main" val="3666345929"/>
                    </a:ext>
                  </a:extLst>
                </a:gridCol>
                <a:gridCol w="719665">
                  <a:extLst>
                    <a:ext uri="{9D8B030D-6E8A-4147-A177-3AD203B41FA5}">
                      <a16:colId xmlns:a16="http://schemas.microsoft.com/office/drawing/2014/main" val="4030476669"/>
                    </a:ext>
                  </a:extLst>
                </a:gridCol>
              </a:tblGrid>
              <a:tr h="604163">
                <a:tc>
                  <a:txBody>
                    <a:bodyPr/>
                    <a:lstStyle/>
                    <a:p>
                      <a:r>
                        <a:rPr lang="en-US" dirty="0"/>
                        <a:t>EXAM CHECKLIST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TICK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61297"/>
                  </a:ext>
                </a:extLst>
              </a:tr>
              <a:tr h="1472578">
                <a:tc>
                  <a:txBody>
                    <a:bodyPr/>
                    <a:lstStyle/>
                    <a:p>
                      <a:r>
                        <a:rPr lang="en-US" dirty="0"/>
                        <a:t>Photoshoot plan 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 / intention of shoot, props lighting technical info</a:t>
                      </a:r>
                      <a:r>
                        <a:rPr lang="en-GB" dirty="0">
                          <a:effectLst/>
                        </a:rPr>
                        <a:t> -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Sketches of how you see your final images / sets of images being presented. Explore possibilities here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363132"/>
                  </a:ext>
                </a:extLst>
              </a:tr>
              <a:tr h="708362">
                <a:tc>
                  <a:txBody>
                    <a:bodyPr/>
                    <a:lstStyle/>
                    <a:p>
                      <a:r>
                        <a:rPr lang="en-US" dirty="0"/>
                        <a:t>Contact sheet 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 best shots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98481"/>
                  </a:ext>
                </a:extLst>
              </a:tr>
              <a:tr h="604163">
                <a:tc>
                  <a:txBody>
                    <a:bodyPr/>
                    <a:lstStyle/>
                    <a:p>
                      <a:r>
                        <a:rPr lang="en-US" dirty="0"/>
                        <a:t>Best images and analysis 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Annotate / analyse images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755775"/>
                  </a:ext>
                </a:extLst>
              </a:tr>
              <a:tr h="604163">
                <a:tc>
                  <a:txBody>
                    <a:bodyPr/>
                    <a:lstStyle/>
                    <a:p>
                      <a:r>
                        <a:rPr lang="en-US" dirty="0"/>
                        <a:t>Image editing 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 best shots – screen shot process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908028"/>
                  </a:ext>
                </a:extLst>
              </a:tr>
              <a:tr h="604163">
                <a:tc>
                  <a:txBody>
                    <a:bodyPr/>
                    <a:lstStyle/>
                    <a:p>
                      <a:r>
                        <a:rPr lang="en-US" dirty="0"/>
                        <a:t>Final images 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Gallery of best editing images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29093"/>
                  </a:ext>
                </a:extLst>
              </a:tr>
              <a:tr h="1656246">
                <a:tc>
                  <a:txBody>
                    <a:bodyPr/>
                    <a:lstStyle/>
                    <a:p>
                      <a:r>
                        <a:rPr lang="en-US" dirty="0"/>
                        <a:t>Experiments 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- Print images onto alternative surfaces if appropriate or experiment with collaging, drawing into or sewing into images as appropriate.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depends on your research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154258"/>
                  </a:ext>
                </a:extLst>
              </a:tr>
              <a:tr h="604163">
                <a:tc>
                  <a:txBody>
                    <a:bodyPr/>
                    <a:lstStyle/>
                    <a:p>
                      <a:r>
                        <a:rPr lang="en-US" dirty="0"/>
                        <a:t>Evaluate  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went well, re shoot to refine? What next?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AO3/4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6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429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5784AE-BFCB-DB4B-8F34-92D3C57B1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680365"/>
              </p:ext>
            </p:extLst>
          </p:nvPr>
        </p:nvGraphicFramePr>
        <p:xfrm>
          <a:off x="1" y="0"/>
          <a:ext cx="121919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837">
                  <a:extLst>
                    <a:ext uri="{9D8B030D-6E8A-4147-A177-3AD203B41FA5}">
                      <a16:colId xmlns:a16="http://schemas.microsoft.com/office/drawing/2014/main" val="2495139451"/>
                    </a:ext>
                  </a:extLst>
                </a:gridCol>
                <a:gridCol w="7246191">
                  <a:extLst>
                    <a:ext uri="{9D8B030D-6E8A-4147-A177-3AD203B41FA5}">
                      <a16:colId xmlns:a16="http://schemas.microsoft.com/office/drawing/2014/main" val="2789001919"/>
                    </a:ext>
                  </a:extLst>
                </a:gridCol>
                <a:gridCol w="868306">
                  <a:extLst>
                    <a:ext uri="{9D8B030D-6E8A-4147-A177-3AD203B41FA5}">
                      <a16:colId xmlns:a16="http://schemas.microsoft.com/office/drawing/2014/main" val="3666345929"/>
                    </a:ext>
                  </a:extLst>
                </a:gridCol>
                <a:gridCol w="719665">
                  <a:extLst>
                    <a:ext uri="{9D8B030D-6E8A-4147-A177-3AD203B41FA5}">
                      <a16:colId xmlns:a16="http://schemas.microsoft.com/office/drawing/2014/main" val="4030476669"/>
                    </a:ext>
                  </a:extLst>
                </a:gridCol>
              </a:tblGrid>
              <a:tr h="604163">
                <a:tc>
                  <a:txBody>
                    <a:bodyPr/>
                    <a:lstStyle/>
                    <a:p>
                      <a:r>
                        <a:rPr lang="en-US" dirty="0"/>
                        <a:t>EXAM CHECKLIST </a:t>
                      </a:r>
                    </a:p>
                  </a:txBody>
                  <a:tcPr>
                    <a:solidFill>
                      <a:srgbClr val="5458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458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</a:t>
                      </a:r>
                    </a:p>
                  </a:txBody>
                  <a:tcPr>
                    <a:solidFill>
                      <a:srgbClr val="5458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TICK</a:t>
                      </a:r>
                    </a:p>
                  </a:txBody>
                  <a:tcPr>
                    <a:solidFill>
                      <a:srgbClr val="545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61297"/>
                  </a:ext>
                </a:extLst>
              </a:tr>
              <a:tr h="1472578">
                <a:tc>
                  <a:txBody>
                    <a:bodyPr/>
                    <a:lstStyle/>
                    <a:p>
                      <a:r>
                        <a:rPr lang="en-US" dirty="0"/>
                        <a:t>Photoshoot plan 9</a:t>
                      </a:r>
                    </a:p>
                  </a:txBody>
                  <a:tcPr>
                    <a:solidFill>
                      <a:srgbClr val="7B82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 / intention of shoot, props lighting technical info</a:t>
                      </a:r>
                      <a:r>
                        <a:rPr lang="en-GB" dirty="0">
                          <a:effectLst/>
                        </a:rPr>
                        <a:t> -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Sketches of how you see your final images / sets of images being presented. Explore possibilities here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7B82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rgbClr val="7B82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B8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363132"/>
                  </a:ext>
                </a:extLst>
              </a:tr>
              <a:tr h="708362">
                <a:tc>
                  <a:txBody>
                    <a:bodyPr/>
                    <a:lstStyle/>
                    <a:p>
                      <a:r>
                        <a:rPr lang="en-US" dirty="0"/>
                        <a:t>Contact sheet 9</a:t>
                      </a:r>
                    </a:p>
                  </a:txBody>
                  <a:tcPr>
                    <a:solidFill>
                      <a:srgbClr val="7B82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 best shots </a:t>
                      </a:r>
                      <a:endParaRPr lang="en-US" dirty="0"/>
                    </a:p>
                  </a:txBody>
                  <a:tcPr>
                    <a:solidFill>
                      <a:srgbClr val="7B82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rgbClr val="7B82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B8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98481"/>
                  </a:ext>
                </a:extLst>
              </a:tr>
              <a:tr h="604163">
                <a:tc>
                  <a:txBody>
                    <a:bodyPr/>
                    <a:lstStyle/>
                    <a:p>
                      <a:r>
                        <a:rPr lang="en-US" dirty="0"/>
                        <a:t>Best images and analysis 9</a:t>
                      </a:r>
                    </a:p>
                  </a:txBody>
                  <a:tcPr>
                    <a:solidFill>
                      <a:srgbClr val="7B82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Annotate / analyse images </a:t>
                      </a:r>
                      <a:endParaRPr lang="en-US" dirty="0"/>
                    </a:p>
                  </a:txBody>
                  <a:tcPr>
                    <a:solidFill>
                      <a:srgbClr val="7B82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rgbClr val="7B82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B8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755775"/>
                  </a:ext>
                </a:extLst>
              </a:tr>
              <a:tr h="604163">
                <a:tc>
                  <a:txBody>
                    <a:bodyPr/>
                    <a:lstStyle/>
                    <a:p>
                      <a:r>
                        <a:rPr lang="en-US" dirty="0"/>
                        <a:t>Image editing 9</a:t>
                      </a:r>
                    </a:p>
                  </a:txBody>
                  <a:tcPr>
                    <a:solidFill>
                      <a:srgbClr val="7B82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 best shots – screen shot process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7B82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rgbClr val="7B82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B8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908028"/>
                  </a:ext>
                </a:extLst>
              </a:tr>
              <a:tr h="604163">
                <a:tc>
                  <a:txBody>
                    <a:bodyPr/>
                    <a:lstStyle/>
                    <a:p>
                      <a:r>
                        <a:rPr lang="en-US" dirty="0"/>
                        <a:t>Final images 9</a:t>
                      </a:r>
                    </a:p>
                  </a:txBody>
                  <a:tcPr>
                    <a:solidFill>
                      <a:srgbClr val="7B82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Gallery of best editing images </a:t>
                      </a:r>
                    </a:p>
                  </a:txBody>
                  <a:tcPr>
                    <a:solidFill>
                      <a:srgbClr val="7B82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AO4</a:t>
                      </a:r>
                    </a:p>
                  </a:txBody>
                  <a:tcPr>
                    <a:solidFill>
                      <a:srgbClr val="7B82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B8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29093"/>
                  </a:ext>
                </a:extLst>
              </a:tr>
              <a:tr h="1656246">
                <a:tc>
                  <a:txBody>
                    <a:bodyPr/>
                    <a:lstStyle/>
                    <a:p>
                      <a:r>
                        <a:rPr lang="en-US" dirty="0"/>
                        <a:t>Experiments 9</a:t>
                      </a:r>
                    </a:p>
                  </a:txBody>
                  <a:tcPr>
                    <a:solidFill>
                      <a:srgbClr val="7B82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- Print images onto alternative surfaces if appropriate or experiment with collaging, drawing into or sewing into images as appropriate.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depends on your research </a:t>
                      </a:r>
                    </a:p>
                  </a:txBody>
                  <a:tcPr>
                    <a:solidFill>
                      <a:srgbClr val="7B82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</a:t>
                      </a:r>
                    </a:p>
                  </a:txBody>
                  <a:tcPr>
                    <a:solidFill>
                      <a:srgbClr val="7B82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B8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154258"/>
                  </a:ext>
                </a:extLst>
              </a:tr>
              <a:tr h="604163">
                <a:tc>
                  <a:txBody>
                    <a:bodyPr/>
                    <a:lstStyle/>
                    <a:p>
                      <a:r>
                        <a:rPr lang="en-US" dirty="0"/>
                        <a:t>Evaluate  9</a:t>
                      </a:r>
                    </a:p>
                  </a:txBody>
                  <a:tcPr>
                    <a:solidFill>
                      <a:srgbClr val="7B82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went well, re shoot to refine? What next?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7B82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AO3/4</a:t>
                      </a:r>
                    </a:p>
                  </a:txBody>
                  <a:tcPr>
                    <a:solidFill>
                      <a:srgbClr val="7B82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B8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6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535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5784AE-BFCB-DB4B-8F34-92D3C57B1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852645"/>
              </p:ext>
            </p:extLst>
          </p:nvPr>
        </p:nvGraphicFramePr>
        <p:xfrm>
          <a:off x="1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837">
                  <a:extLst>
                    <a:ext uri="{9D8B030D-6E8A-4147-A177-3AD203B41FA5}">
                      <a16:colId xmlns:a16="http://schemas.microsoft.com/office/drawing/2014/main" val="2495139451"/>
                    </a:ext>
                  </a:extLst>
                </a:gridCol>
                <a:gridCol w="7246191">
                  <a:extLst>
                    <a:ext uri="{9D8B030D-6E8A-4147-A177-3AD203B41FA5}">
                      <a16:colId xmlns:a16="http://schemas.microsoft.com/office/drawing/2014/main" val="2789001919"/>
                    </a:ext>
                  </a:extLst>
                </a:gridCol>
                <a:gridCol w="868306">
                  <a:extLst>
                    <a:ext uri="{9D8B030D-6E8A-4147-A177-3AD203B41FA5}">
                      <a16:colId xmlns:a16="http://schemas.microsoft.com/office/drawing/2014/main" val="3666345929"/>
                    </a:ext>
                  </a:extLst>
                </a:gridCol>
                <a:gridCol w="719665">
                  <a:extLst>
                    <a:ext uri="{9D8B030D-6E8A-4147-A177-3AD203B41FA5}">
                      <a16:colId xmlns:a16="http://schemas.microsoft.com/office/drawing/2014/main" val="4030476669"/>
                    </a:ext>
                  </a:extLst>
                </a:gridCol>
              </a:tblGrid>
              <a:tr h="714160">
                <a:tc>
                  <a:txBody>
                    <a:bodyPr/>
                    <a:lstStyle/>
                    <a:p>
                      <a:r>
                        <a:rPr lang="en-US" dirty="0"/>
                        <a:t>EXAM CHECKLIST </a:t>
                      </a:r>
                    </a:p>
                  </a:txBody>
                  <a:tcPr>
                    <a:solidFill>
                      <a:srgbClr val="ED6C5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D6C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</a:t>
                      </a:r>
                    </a:p>
                  </a:txBody>
                  <a:tcPr>
                    <a:solidFill>
                      <a:srgbClr val="ED6C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TICK</a:t>
                      </a:r>
                    </a:p>
                  </a:txBody>
                  <a:tcPr>
                    <a:solidFill>
                      <a:srgbClr val="ED6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61297"/>
                  </a:ext>
                </a:extLst>
              </a:tr>
              <a:tr h="1924487">
                <a:tc>
                  <a:txBody>
                    <a:bodyPr/>
                    <a:lstStyle/>
                    <a:p>
                      <a:r>
                        <a:rPr lang="en-US" dirty="0"/>
                        <a:t>Final images in a gallery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From each shoot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363132"/>
                  </a:ext>
                </a:extLst>
              </a:tr>
              <a:tr h="2216506">
                <a:tc>
                  <a:txBody>
                    <a:bodyPr/>
                    <a:lstStyle/>
                    <a:p>
                      <a:r>
                        <a:rPr lang="en-US" dirty="0"/>
                        <a:t>Final piece(s) for your project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Work that you have worked toward producing (final experimentation etc. – between 1 – 10 images)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98481"/>
                  </a:ext>
                </a:extLst>
              </a:tr>
              <a:tr h="2002847">
                <a:tc>
                  <a:txBody>
                    <a:bodyPr/>
                    <a:lstStyle/>
                    <a:p>
                      <a:r>
                        <a:rPr lang="en-US" dirty="0"/>
                        <a:t>Final Evaluation 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went well, what are you unhappy with? How can you improve? What have you learnt? How did your theme change? Wat techniques did you use? 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AO3/4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6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0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7038" y="805815"/>
            <a:ext cx="10458994" cy="47089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Any work that you create will be marked according to how well you have displayed evidence of:</a:t>
            </a:r>
          </a:p>
          <a:p>
            <a:r>
              <a:rPr lang="en-GB" sz="2800" dirty="0">
                <a:solidFill>
                  <a:schemeClr val="bg1"/>
                </a:solidFill>
              </a:rPr>
              <a:t>• </a:t>
            </a:r>
            <a:r>
              <a:rPr lang="en-GB" sz="2400" dirty="0">
                <a:solidFill>
                  <a:schemeClr val="bg1"/>
                </a:solidFill>
              </a:rPr>
              <a:t>Developing ideas through research of relevant sources. </a:t>
            </a:r>
            <a:r>
              <a:rPr lang="en-GB" sz="2400" dirty="0">
                <a:solidFill>
                  <a:schemeClr val="bg1"/>
                </a:solidFill>
                <a:latin typeface="Cooper Black" panose="0208090404030B020404" pitchFamily="18" charset="0"/>
              </a:rPr>
              <a:t>AO1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• Refining work by selecting and experimenting with necessary media, materials, techniques and processes to explore ideas. </a:t>
            </a:r>
            <a:r>
              <a:rPr lang="en-GB" sz="2400" dirty="0">
                <a:solidFill>
                  <a:schemeClr val="bg1"/>
                </a:solidFill>
                <a:latin typeface="Cooper Black" panose="0208090404030B020404" pitchFamily="18" charset="0"/>
              </a:rPr>
              <a:t>AO2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• Recording ideas and observations which are relevant to your theme as work develops. </a:t>
            </a:r>
            <a:r>
              <a:rPr lang="en-GB" sz="2400" dirty="0">
                <a:solidFill>
                  <a:schemeClr val="bg1"/>
                </a:solidFill>
                <a:latin typeface="Cooper Black" panose="0208090404030B020404" pitchFamily="18" charset="0"/>
              </a:rPr>
              <a:t>AO3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• Present a personal response which concludes your intentions and shows your comprehension of visual language. </a:t>
            </a:r>
            <a:r>
              <a:rPr lang="en-GB" sz="2400" dirty="0">
                <a:solidFill>
                  <a:schemeClr val="bg1"/>
                </a:solidFill>
                <a:latin typeface="Cooper Black" panose="0208090404030B020404" pitchFamily="18" charset="0"/>
              </a:rPr>
              <a:t>AO4</a:t>
            </a:r>
          </a:p>
        </p:txBody>
      </p:sp>
    </p:spTree>
    <p:extLst>
      <p:ext uri="{BB962C8B-B14F-4D97-AF65-F5344CB8AC3E}">
        <p14:creationId xmlns:p14="http://schemas.microsoft.com/office/powerpoint/2010/main" val="315329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9250" y="171670"/>
            <a:ext cx="3161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FF00"/>
                </a:solidFill>
                <a:latin typeface="+mj-lt"/>
              </a:rPr>
              <a:t>Tip: Always discuss your ideas with your teacher BEFORE you commit to a starting point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1489" y="353021"/>
            <a:ext cx="2511872" cy="27894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75451" y="139636"/>
            <a:ext cx="2734374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9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ctr"/>
            <a:r>
              <a:rPr lang="en-GB" sz="4000" b="1" i="0" u="none" strike="noStrike" baseline="0" dirty="0">
                <a:solidFill>
                  <a:srgbClr val="000000"/>
                </a:solidFill>
                <a:latin typeface="Cooper Black" panose="0208090404030B020404" pitchFamily="18" charset="0"/>
              </a:rPr>
              <a:t>AO1 </a:t>
            </a:r>
            <a:endParaRPr lang="en-GB" sz="4000" b="0" i="0" u="none" strike="noStrike" baseline="0" dirty="0">
              <a:solidFill>
                <a:srgbClr val="000000"/>
              </a:solidFill>
              <a:latin typeface="Cooper Black" panose="0208090404030B020404" pitchFamily="18" charset="0"/>
            </a:endParaRPr>
          </a:p>
          <a:p>
            <a:pPr algn="ctr"/>
            <a:r>
              <a:rPr lang="en-GB" sz="1400" b="0" i="0" u="none" strike="noStrike" baseline="0" dirty="0">
                <a:latin typeface="Consolas" panose="020B0609020204030204" pitchFamily="49" charset="0"/>
              </a:rPr>
              <a:t>Develop/Explore ideas </a:t>
            </a:r>
          </a:p>
          <a:p>
            <a:pPr algn="ctr"/>
            <a:r>
              <a:rPr lang="en-GB" sz="1400" b="0" i="0" u="none" strike="noStrike" baseline="0" dirty="0">
                <a:latin typeface="Consolas" panose="020B0609020204030204" pitchFamily="49" charset="0"/>
              </a:rPr>
              <a:t>photographer research</a:t>
            </a:r>
          </a:p>
          <a:p>
            <a:pPr algn="ctr"/>
            <a:endParaRPr lang="en-GB" sz="1400" b="0" i="0" u="none" strike="noStrike" baseline="0" dirty="0">
              <a:latin typeface="Consolas" panose="020B0609020204030204" pitchFamily="49" charset="0"/>
            </a:endParaRPr>
          </a:p>
          <a:p>
            <a:pPr algn="ctr"/>
            <a:r>
              <a:rPr lang="en-GB" sz="1400" dirty="0">
                <a:latin typeface="Consolas" panose="020B0609020204030204" pitchFamily="49" charset="0"/>
              </a:rPr>
              <a:t>Investigate </a:t>
            </a:r>
          </a:p>
          <a:p>
            <a:pPr algn="ctr"/>
            <a:endParaRPr lang="en-GB" sz="1400" dirty="0">
              <a:latin typeface="Consolas" panose="020B0609020204030204" pitchFamily="49" charset="0"/>
            </a:endParaRPr>
          </a:p>
          <a:p>
            <a:pPr algn="ctr"/>
            <a:r>
              <a:rPr lang="en-GB" sz="1400" b="0" i="0" u="none" strike="noStrike" baseline="0" dirty="0">
                <a:latin typeface="Consolas" panose="020B0609020204030204" pitchFamily="49" charset="0"/>
              </a:rPr>
              <a:t>Galleries &amp; Museums </a:t>
            </a:r>
          </a:p>
          <a:p>
            <a:pPr algn="ctr"/>
            <a:endParaRPr lang="en-GB" sz="1400" b="0" i="0" u="none" strike="noStrike" baseline="0" dirty="0">
              <a:latin typeface="Consolas" panose="020B0609020204030204" pitchFamily="49" charset="0"/>
            </a:endParaRPr>
          </a:p>
          <a:p>
            <a:pPr algn="ctr"/>
            <a:r>
              <a:rPr lang="en-GB" sz="1400" dirty="0">
                <a:latin typeface="Consolas" panose="020B0609020204030204" pitchFamily="49" charset="0"/>
              </a:rPr>
              <a:t>Exhibitions </a:t>
            </a:r>
          </a:p>
          <a:p>
            <a:pPr algn="ctr"/>
            <a:endParaRPr lang="en-GB" sz="1400" dirty="0">
              <a:latin typeface="Consolas" panose="020B0609020204030204" pitchFamily="49" charset="0"/>
            </a:endParaRPr>
          </a:p>
          <a:p>
            <a:pPr algn="ctr"/>
            <a:r>
              <a:rPr lang="en-GB" sz="1400" b="0" i="0" u="none" strike="noStrike" baseline="0" dirty="0">
                <a:latin typeface="Consolas" panose="020B0609020204030204" pitchFamily="49" charset="0"/>
              </a:rPr>
              <a:t>Idea Development </a:t>
            </a:r>
          </a:p>
          <a:p>
            <a:endParaRPr lang="en-GB" sz="1400" b="0" i="0" u="none" strike="noStrike" baseline="0" dirty="0">
              <a:latin typeface="Consolas" panose="020B0609020204030204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70663" y="57393"/>
            <a:ext cx="2351314" cy="255389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870663" y="-223156"/>
            <a:ext cx="235131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9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GB" sz="900" b="0" i="0" u="none" strike="noStrike" baseline="0" dirty="0">
              <a:latin typeface="Consolas" panose="020B0609020204030204" pitchFamily="49" charset="0"/>
            </a:endParaRPr>
          </a:p>
          <a:p>
            <a:pPr algn="ctr"/>
            <a:r>
              <a:rPr lang="en-GB" sz="4000" b="1" i="0" u="none" strike="noStrike" baseline="0" dirty="0">
                <a:latin typeface="Cooper Black" panose="0208090404030B020404" pitchFamily="18" charset="0"/>
              </a:rPr>
              <a:t>AO2</a:t>
            </a:r>
            <a:r>
              <a:rPr lang="en-GB" sz="4000" b="1" i="0" u="none" strike="noStrike" baseline="0" dirty="0">
                <a:latin typeface="Consolas" panose="020B0609020204030204" pitchFamily="49" charset="0"/>
              </a:rPr>
              <a:t> </a:t>
            </a:r>
            <a:endParaRPr lang="en-GB" sz="4000" b="0" i="0" u="none" strike="noStrike" baseline="0" dirty="0">
              <a:latin typeface="Consolas" panose="020B0609020204030204" pitchFamily="49" charset="0"/>
            </a:endParaRPr>
          </a:p>
          <a:p>
            <a:pPr algn="ctr"/>
            <a:r>
              <a:rPr lang="en-GB" sz="1400" b="1" dirty="0">
                <a:latin typeface="Consolas" panose="020B0609020204030204" pitchFamily="49" charset="0"/>
              </a:rPr>
              <a:t>Experiment techniques and processes</a:t>
            </a:r>
          </a:p>
          <a:p>
            <a:pPr algn="ctr"/>
            <a:endParaRPr lang="en-GB" sz="1400" dirty="0">
              <a:latin typeface="Consolas" panose="020B0609020204030204" pitchFamily="49" charset="0"/>
            </a:endParaRPr>
          </a:p>
          <a:p>
            <a:pPr algn="ctr"/>
            <a:r>
              <a:rPr lang="en-GB" b="1" dirty="0">
                <a:latin typeface="Consolas" panose="020B0609020204030204" pitchFamily="49" charset="0"/>
              </a:rPr>
              <a:t>Refining ideas </a:t>
            </a:r>
          </a:p>
          <a:p>
            <a:pPr algn="ctr"/>
            <a:endParaRPr lang="en-GB" sz="1400" dirty="0">
              <a:latin typeface="Consolas" panose="020B0609020204030204" pitchFamily="49" charset="0"/>
            </a:endParaRPr>
          </a:p>
          <a:p>
            <a:pPr algn="ctr"/>
            <a:r>
              <a:rPr lang="en-GB" sz="1400" b="0" i="0" u="none" strike="noStrike" baseline="0" dirty="0">
                <a:latin typeface="Consolas" panose="020B0609020204030204" pitchFamily="49" charset="0"/>
              </a:rPr>
              <a:t>Improvement </a:t>
            </a:r>
          </a:p>
          <a:p>
            <a:pPr algn="ctr"/>
            <a:endParaRPr lang="en-GB" sz="1400" b="0" i="0" u="none" strike="noStrike" baseline="0" dirty="0">
              <a:latin typeface="Consolas" panose="020B0609020204030204" pitchFamily="49" charset="0"/>
            </a:endParaRPr>
          </a:p>
          <a:p>
            <a:pPr algn="ctr"/>
            <a:r>
              <a:rPr lang="en-GB" sz="1400" b="0" i="0" u="none" strike="noStrike" baseline="0" dirty="0">
                <a:latin typeface="Consolas" panose="020B0609020204030204" pitchFamily="49" charset="0"/>
              </a:rPr>
              <a:t>Explore &amp; Select </a:t>
            </a:r>
            <a:endParaRPr lang="en-GB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9171332" y="1161838"/>
            <a:ext cx="2730136" cy="284950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45363" y="786788"/>
            <a:ext cx="272578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ctr"/>
            <a:r>
              <a:rPr lang="en-GB" sz="4000" b="1" i="0" u="none" strike="noStrike" baseline="0" dirty="0">
                <a:solidFill>
                  <a:srgbClr val="000000"/>
                </a:solidFill>
                <a:latin typeface="Cooper Black" panose="0208090404030B020404" pitchFamily="18" charset="0"/>
              </a:rPr>
              <a:t>AO3 </a:t>
            </a:r>
            <a:endParaRPr lang="en-GB" sz="4000" b="0" i="0" u="none" strike="noStrike" baseline="0" dirty="0">
              <a:solidFill>
                <a:srgbClr val="000000"/>
              </a:solidFill>
              <a:latin typeface="Cooper Black" panose="0208090404030B020404" pitchFamily="18" charset="0"/>
            </a:endParaRPr>
          </a:p>
          <a:p>
            <a:pPr algn="ctr"/>
            <a:r>
              <a:rPr lang="en-GB" b="1" i="0" u="none" strike="noStrike" baseline="0" dirty="0">
                <a:latin typeface="Consolas" panose="020B0609020204030204" pitchFamily="49" charset="0"/>
              </a:rPr>
              <a:t>Observations </a:t>
            </a:r>
          </a:p>
          <a:p>
            <a:pPr algn="ctr"/>
            <a:endParaRPr lang="en-GB" sz="1400" b="0" i="0" u="none" strike="noStrike" baseline="0" dirty="0">
              <a:latin typeface="Consolas" panose="020B0609020204030204" pitchFamily="49" charset="0"/>
            </a:endParaRPr>
          </a:p>
          <a:p>
            <a:pPr algn="ctr"/>
            <a:r>
              <a:rPr lang="en-GB" sz="1400" b="0" i="0" u="none" strike="noStrike" baseline="0" dirty="0">
                <a:latin typeface="Consolas" panose="020B0609020204030204" pitchFamily="49" charset="0"/>
              </a:rPr>
              <a:t>Record </a:t>
            </a:r>
          </a:p>
          <a:p>
            <a:pPr algn="ctr"/>
            <a:r>
              <a:rPr lang="en-GB" sz="1400" dirty="0">
                <a:latin typeface="Consolas" panose="020B0609020204030204" pitchFamily="49" charset="0"/>
              </a:rPr>
              <a:t>Sketch plans of shoots</a:t>
            </a:r>
            <a:endParaRPr lang="en-GB" sz="1400" b="0" i="0" u="none" strike="noStrike" baseline="0" dirty="0">
              <a:latin typeface="Consolas" panose="020B0609020204030204" pitchFamily="49" charset="0"/>
            </a:endParaRPr>
          </a:p>
          <a:p>
            <a:pPr algn="ctr"/>
            <a:endParaRPr lang="en-GB" sz="1400" b="0" i="0" u="none" strike="noStrike" baseline="0" dirty="0">
              <a:latin typeface="Consolas" panose="020B0609020204030204" pitchFamily="49" charset="0"/>
            </a:endParaRPr>
          </a:p>
          <a:p>
            <a:pPr algn="ctr"/>
            <a:r>
              <a:rPr lang="en-GB" sz="1400" dirty="0">
                <a:latin typeface="Consolas" panose="020B0609020204030204" pitchFamily="49" charset="0"/>
              </a:rPr>
              <a:t>Insights &amp; Intentions </a:t>
            </a:r>
          </a:p>
          <a:p>
            <a:pPr algn="ctr"/>
            <a:endParaRPr lang="en-GB" sz="1400" dirty="0">
              <a:latin typeface="Consolas" panose="020B0609020204030204" pitchFamily="49" charset="0"/>
            </a:endParaRPr>
          </a:p>
          <a:p>
            <a:pPr algn="ctr"/>
            <a:r>
              <a:rPr lang="en-GB" b="1" i="0" u="none" strike="noStrike" baseline="0" dirty="0">
                <a:latin typeface="Consolas" panose="020B0609020204030204" pitchFamily="49" charset="0"/>
              </a:rPr>
              <a:t>Reflect critically </a:t>
            </a:r>
          </a:p>
          <a:p>
            <a:pPr algn="ctr"/>
            <a:endParaRPr lang="en-GB" sz="1400" b="0" i="0" u="none" strike="noStrike" baseline="0" dirty="0">
              <a:latin typeface="Consolas" panose="020B0609020204030204" pitchFamily="49" charset="0"/>
            </a:endParaRPr>
          </a:p>
          <a:p>
            <a:pPr algn="ctr"/>
            <a:r>
              <a:rPr lang="en-GB" sz="1400" b="0" i="0" u="none" strike="noStrike" baseline="0" dirty="0">
                <a:latin typeface="Consolas" panose="020B0609020204030204" pitchFamily="49" charset="0"/>
              </a:rPr>
              <a:t>Annotation </a:t>
            </a:r>
          </a:p>
          <a:p>
            <a:endParaRPr lang="en-GB" sz="1600" b="0" i="0" u="none" strike="noStrike" baseline="0" dirty="0">
              <a:latin typeface="Consolas" panose="020B06090202040302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28141" y="3878208"/>
            <a:ext cx="2730136" cy="28358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584816" y="3551626"/>
            <a:ext cx="35909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ctr"/>
            <a:r>
              <a:rPr lang="en-GB" sz="4000" b="1" i="0" u="none" strike="noStrike" baseline="0" dirty="0">
                <a:solidFill>
                  <a:srgbClr val="000000"/>
                </a:solidFill>
                <a:latin typeface="Cooper Black" panose="0208090404030B020404" pitchFamily="18" charset="0"/>
              </a:rPr>
              <a:t>AO4 </a:t>
            </a:r>
            <a:endParaRPr lang="en-GB" sz="4000" b="0" i="0" u="none" strike="noStrike" baseline="0" dirty="0">
              <a:solidFill>
                <a:srgbClr val="000000"/>
              </a:solidFill>
              <a:latin typeface="Cooper Black" panose="0208090404030B020404" pitchFamily="18" charset="0"/>
            </a:endParaRPr>
          </a:p>
          <a:p>
            <a:pPr algn="ctr"/>
            <a:r>
              <a:rPr lang="en-GB" sz="1400" b="1" i="0" u="none" strike="noStrike" baseline="0" dirty="0">
                <a:latin typeface="Consolas" panose="020B0609020204030204" pitchFamily="49" charset="0"/>
              </a:rPr>
              <a:t>Present personal and</a:t>
            </a:r>
          </a:p>
          <a:p>
            <a:pPr algn="ctr"/>
            <a:r>
              <a:rPr lang="en-GB" sz="1400" b="1" i="0" u="none" strike="noStrike" baseline="0" dirty="0">
                <a:latin typeface="Consolas" panose="020B0609020204030204" pitchFamily="49" charset="0"/>
              </a:rPr>
              <a:t> informed meaningful        response</a:t>
            </a:r>
          </a:p>
          <a:p>
            <a:pPr algn="ctr"/>
            <a:endParaRPr lang="en-GB" sz="1400" b="1" i="0" u="none" strike="noStrike" baseline="0" dirty="0">
              <a:latin typeface="Consolas" panose="020B0609020204030204" pitchFamily="49" charset="0"/>
            </a:endParaRPr>
          </a:p>
          <a:p>
            <a:pPr algn="ctr"/>
            <a:r>
              <a:rPr lang="en-GB" sz="1400" b="0" i="0" u="none" strike="noStrike" baseline="0" dirty="0">
                <a:latin typeface="Consolas" panose="020B0609020204030204" pitchFamily="49" charset="0"/>
              </a:rPr>
              <a:t>Highly developed </a:t>
            </a:r>
          </a:p>
          <a:p>
            <a:pPr algn="ctr"/>
            <a:endParaRPr lang="en-GB" sz="1400" b="0" i="0" u="none" strike="noStrike" baseline="0" dirty="0">
              <a:latin typeface="Consolas" panose="020B0609020204030204" pitchFamily="49" charset="0"/>
            </a:endParaRPr>
          </a:p>
          <a:p>
            <a:pPr algn="ctr"/>
            <a:r>
              <a:rPr lang="en-GB" sz="1400" b="0" i="0" u="none" strike="noStrike" baseline="0" dirty="0">
                <a:latin typeface="Consolas" panose="020B0609020204030204" pitchFamily="49" charset="0"/>
              </a:rPr>
              <a:t>Make connections </a:t>
            </a:r>
          </a:p>
          <a:p>
            <a:pPr algn="ctr"/>
            <a:endParaRPr lang="en-GB" sz="1400" b="0" i="0" u="none" strike="noStrike" baseline="0" dirty="0">
              <a:latin typeface="Consolas" panose="020B0609020204030204" pitchFamily="49" charset="0"/>
            </a:endParaRPr>
          </a:p>
          <a:p>
            <a:pPr algn="ctr"/>
            <a:r>
              <a:rPr lang="en-GB" b="1" i="0" u="none" strike="noStrike" baseline="0" dirty="0">
                <a:latin typeface="Consolas" panose="020B0609020204030204" pitchFamily="49" charset="0"/>
              </a:rPr>
              <a:t>Final Piece </a:t>
            </a:r>
          </a:p>
          <a:p>
            <a:pPr algn="ctr"/>
            <a:endParaRPr lang="en-GB" sz="1400" b="0" i="0" u="none" strike="noStrike" baseline="0" dirty="0">
              <a:latin typeface="Consolas" panose="020B0609020204030204" pitchFamily="49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877300" y="171670"/>
            <a:ext cx="3048745" cy="843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9481179" y="347356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oper Black" panose="0208090404030B020404" pitchFamily="18" charset="0"/>
              </a:rPr>
              <a:t>Tips for success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54821" y="716748"/>
            <a:ext cx="264548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rgbClr val="FFFF00"/>
                </a:solidFill>
              </a:rPr>
              <a:t>TIP: Time is limited so be as </a:t>
            </a:r>
          </a:p>
          <a:p>
            <a:r>
              <a:rPr lang="en-GB" sz="1400" b="1" dirty="0">
                <a:solidFill>
                  <a:srgbClr val="FFFF00"/>
                </a:solidFill>
              </a:rPr>
              <a:t>efficient as you can! </a:t>
            </a:r>
          </a:p>
          <a:p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Make use of the same props but vary the images with different backgrounds and viewpoints (AO2/AO3) 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Use your camera phone to do quick shoots when out and about. </a:t>
            </a:r>
            <a:endParaRPr lang="en-GB" sz="1200" dirty="0">
              <a:solidFill>
                <a:schemeClr val="bg1"/>
              </a:solidFill>
            </a:endParaRPr>
          </a:p>
          <a:p>
            <a:endParaRPr lang="en-GB" sz="1200" dirty="0">
              <a:solidFill>
                <a:schemeClr val="bg1"/>
              </a:solidFill>
            </a:endParaRP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b="1" dirty="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8942" y="2201392"/>
            <a:ext cx="32997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rgbClr val="FFFF00"/>
                </a:solidFill>
              </a:rPr>
              <a:t>TIP: Keep to schedule. </a:t>
            </a:r>
            <a:endParaRPr lang="en-GB" sz="1600" dirty="0">
              <a:solidFill>
                <a:srgbClr val="FFFF00"/>
              </a:solidFill>
            </a:endParaRPr>
          </a:p>
          <a:p>
            <a:r>
              <a:rPr lang="en-GB" sz="1400" dirty="0">
                <a:solidFill>
                  <a:srgbClr val="FFFF00"/>
                </a:solidFill>
              </a:rPr>
              <a:t> </a:t>
            </a:r>
            <a:r>
              <a:rPr lang="en-GB" sz="1400" b="1" dirty="0">
                <a:solidFill>
                  <a:srgbClr val="FFFF00"/>
                </a:solidFill>
              </a:rPr>
              <a:t>Keep on top of the workload</a:t>
            </a:r>
            <a:r>
              <a:rPr lang="en-GB" sz="1400" b="1" dirty="0">
                <a:solidFill>
                  <a:schemeClr val="bg1"/>
                </a:solidFill>
              </a:rPr>
              <a:t> – you’ll be under pressure from all your subjects so use Art as part of your relaxation. 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The timetable is the minimum expected – for higher grades you’ll need more (!).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0635" y="3858836"/>
            <a:ext cx="371120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rgbClr val="FFFF00"/>
                </a:solidFill>
              </a:rPr>
              <a:t>TIP: Find a sketchbook layout and style that looks good and can be done quickly. </a:t>
            </a:r>
            <a:endParaRPr lang="en-GB" sz="1400" dirty="0">
              <a:solidFill>
                <a:srgbClr val="FFFF00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If working in a physical sketchbook, consider using a  background; layout </a:t>
            </a:r>
            <a:r>
              <a:rPr lang="en-GB" sz="1200" b="1" dirty="0" err="1">
                <a:solidFill>
                  <a:schemeClr val="bg1"/>
                </a:solidFill>
              </a:rPr>
              <a:t>etc</a:t>
            </a:r>
            <a:r>
              <a:rPr lang="en-GB" sz="1200" b="1" dirty="0">
                <a:solidFill>
                  <a:schemeClr val="bg1"/>
                </a:solidFill>
              </a:rPr>
              <a:t>  particular font throughout</a:t>
            </a: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If working digitally, create a master slide or background to speed up your productivity and give a professional, clean look to your pages. </a:t>
            </a: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Each sheet should include a title, reference images, brief information on the photographer, and most importantly your own ideas! (mind maps, photoshoot ideas). </a:t>
            </a:r>
            <a:endParaRPr lang="en-GB" sz="1200" dirty="0">
              <a:solidFill>
                <a:schemeClr val="bg1"/>
              </a:solidFill>
            </a:endParaRPr>
          </a:p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143" y="3219784"/>
            <a:ext cx="22174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rgbClr val="FFFF00"/>
                </a:solidFill>
              </a:rPr>
              <a:t>TIP: Do as many photoshoots as possible at one time. </a:t>
            </a:r>
            <a:endParaRPr lang="en-GB" sz="1400" dirty="0">
              <a:solidFill>
                <a:srgbClr val="FFFF00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Often it can be difficult to get the camera equipment, models, props, and studio space together. </a:t>
            </a: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When everything is arranged, take advantage of that by completing as many photoshoots as possible for as many artists as possible. </a:t>
            </a: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Save all the images and edit them later, rather than doing each photoshoot one at a time. </a:t>
            </a:r>
            <a:endParaRPr lang="en-GB" sz="1200" dirty="0">
              <a:solidFill>
                <a:schemeClr val="bg1"/>
              </a:solidFill>
            </a:endParaRPr>
          </a:p>
          <a:p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0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B78576-6DE9-7444-9057-CD4ACCB655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664" y="0"/>
            <a:ext cx="8905421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DB19DB-91EE-6443-9016-40CA24907E86}"/>
              </a:ext>
            </a:extLst>
          </p:cNvPr>
          <p:cNvCxnSpPr>
            <a:cxnSpLocks/>
          </p:cNvCxnSpPr>
          <p:nvPr/>
        </p:nvCxnSpPr>
        <p:spPr>
          <a:xfrm>
            <a:off x="3248810" y="5852159"/>
            <a:ext cx="0" cy="602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605CBD-BB12-1842-8E6B-0F014AA2C62B}"/>
              </a:ext>
            </a:extLst>
          </p:cNvPr>
          <p:cNvCxnSpPr>
            <a:cxnSpLocks/>
          </p:cNvCxnSpPr>
          <p:nvPr/>
        </p:nvCxnSpPr>
        <p:spPr>
          <a:xfrm>
            <a:off x="4470705" y="5840398"/>
            <a:ext cx="0" cy="602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EF3230-689C-D843-9E7F-EA0D7A24C9EC}"/>
              </a:ext>
            </a:extLst>
          </p:cNvPr>
          <p:cNvCxnSpPr>
            <a:cxnSpLocks/>
          </p:cNvCxnSpPr>
          <p:nvPr/>
        </p:nvCxnSpPr>
        <p:spPr>
          <a:xfrm>
            <a:off x="6095978" y="5852159"/>
            <a:ext cx="0" cy="602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04A9CF-6DAF-FC48-9058-E7492DF21A70}"/>
              </a:ext>
            </a:extLst>
          </p:cNvPr>
          <p:cNvCxnSpPr>
            <a:cxnSpLocks/>
          </p:cNvCxnSpPr>
          <p:nvPr/>
        </p:nvCxnSpPr>
        <p:spPr>
          <a:xfrm>
            <a:off x="7361817" y="5852159"/>
            <a:ext cx="0" cy="602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9A112F-9D82-ED43-96B2-EDA138B7D97E}"/>
              </a:ext>
            </a:extLst>
          </p:cNvPr>
          <p:cNvCxnSpPr>
            <a:cxnSpLocks/>
          </p:cNvCxnSpPr>
          <p:nvPr/>
        </p:nvCxnSpPr>
        <p:spPr>
          <a:xfrm>
            <a:off x="4271276" y="4797234"/>
            <a:ext cx="0" cy="1065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F5EA8D-C573-EA46-AAEB-84E8E3FFDF38}"/>
              </a:ext>
            </a:extLst>
          </p:cNvPr>
          <p:cNvCxnSpPr>
            <a:cxnSpLocks/>
          </p:cNvCxnSpPr>
          <p:nvPr/>
        </p:nvCxnSpPr>
        <p:spPr>
          <a:xfrm>
            <a:off x="6460301" y="4787152"/>
            <a:ext cx="0" cy="1065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066D726-80D4-274E-8E5B-955D86DD17E6}"/>
              </a:ext>
            </a:extLst>
          </p:cNvPr>
          <p:cNvCxnSpPr>
            <a:cxnSpLocks/>
          </p:cNvCxnSpPr>
          <p:nvPr/>
        </p:nvCxnSpPr>
        <p:spPr>
          <a:xfrm flipH="1">
            <a:off x="4411817" y="2789042"/>
            <a:ext cx="434309" cy="136987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B30C8D5-12AB-984D-9137-751DA7B217C4}"/>
              </a:ext>
            </a:extLst>
          </p:cNvPr>
          <p:cNvCxnSpPr>
            <a:cxnSpLocks/>
          </p:cNvCxnSpPr>
          <p:nvPr/>
        </p:nvCxnSpPr>
        <p:spPr>
          <a:xfrm>
            <a:off x="5714116" y="2782677"/>
            <a:ext cx="490843" cy="13660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05193AB-8520-0E48-9112-C2EB1FB51640}"/>
              </a:ext>
            </a:extLst>
          </p:cNvPr>
          <p:cNvCxnSpPr>
            <a:cxnSpLocks/>
          </p:cNvCxnSpPr>
          <p:nvPr/>
        </p:nvCxnSpPr>
        <p:spPr>
          <a:xfrm>
            <a:off x="3532267" y="3616362"/>
            <a:ext cx="3492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EAEB681-B0C5-4549-9B2A-889DF043011C}"/>
              </a:ext>
            </a:extLst>
          </p:cNvPr>
          <p:cNvCxnSpPr>
            <a:cxnSpLocks/>
          </p:cNvCxnSpPr>
          <p:nvPr/>
        </p:nvCxnSpPr>
        <p:spPr>
          <a:xfrm>
            <a:off x="3688167" y="3332181"/>
            <a:ext cx="3196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856FF1E-CD71-224A-9CCE-63A0382E0469}"/>
              </a:ext>
            </a:extLst>
          </p:cNvPr>
          <p:cNvCxnSpPr>
            <a:cxnSpLocks/>
          </p:cNvCxnSpPr>
          <p:nvPr/>
        </p:nvCxnSpPr>
        <p:spPr>
          <a:xfrm>
            <a:off x="3829896" y="3067722"/>
            <a:ext cx="28979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656276F-2C14-4347-9B33-240FB0422C4A}"/>
              </a:ext>
            </a:extLst>
          </p:cNvPr>
          <p:cNvCxnSpPr>
            <a:cxnSpLocks/>
          </p:cNvCxnSpPr>
          <p:nvPr/>
        </p:nvCxnSpPr>
        <p:spPr>
          <a:xfrm>
            <a:off x="4184897" y="2398955"/>
            <a:ext cx="2206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388AD07-69EB-CF4D-BF2F-4C26ED7102EC}"/>
              </a:ext>
            </a:extLst>
          </p:cNvPr>
          <p:cNvCxnSpPr>
            <a:cxnSpLocks/>
          </p:cNvCxnSpPr>
          <p:nvPr/>
        </p:nvCxnSpPr>
        <p:spPr>
          <a:xfrm>
            <a:off x="4435737" y="1948927"/>
            <a:ext cx="1714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8448DF5-F0FD-844C-97F7-3C0DD0FFD5E5}"/>
              </a:ext>
            </a:extLst>
          </p:cNvPr>
          <p:cNvCxnSpPr>
            <a:cxnSpLocks/>
          </p:cNvCxnSpPr>
          <p:nvPr/>
        </p:nvCxnSpPr>
        <p:spPr>
          <a:xfrm>
            <a:off x="4668382" y="1498898"/>
            <a:ext cx="1228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651B9756-8B22-EB46-BAB7-2DCD5ACE4316}"/>
              </a:ext>
            </a:extLst>
          </p:cNvPr>
          <p:cNvSpPr txBox="1"/>
          <p:nvPr/>
        </p:nvSpPr>
        <p:spPr>
          <a:xfrm>
            <a:off x="2318779" y="6023291"/>
            <a:ext cx="84173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Moodboard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CCF1A80-9D18-454C-895F-D3741D7E0CA6}"/>
              </a:ext>
            </a:extLst>
          </p:cNvPr>
          <p:cNvSpPr txBox="1"/>
          <p:nvPr/>
        </p:nvSpPr>
        <p:spPr>
          <a:xfrm>
            <a:off x="3431691" y="6029149"/>
            <a:ext cx="84173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Mindmap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45BF1D4-A55A-6F4A-B037-8C286ED98FBB}"/>
              </a:ext>
            </a:extLst>
          </p:cNvPr>
          <p:cNvSpPr txBox="1"/>
          <p:nvPr/>
        </p:nvSpPr>
        <p:spPr>
          <a:xfrm>
            <a:off x="4967947" y="5952428"/>
            <a:ext cx="8417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Statement of Intent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EF82808-5B0F-DA48-8A81-359BC933FF37}"/>
              </a:ext>
            </a:extLst>
          </p:cNvPr>
          <p:cNvSpPr txBox="1"/>
          <p:nvPr/>
        </p:nvSpPr>
        <p:spPr>
          <a:xfrm>
            <a:off x="6306938" y="5938432"/>
            <a:ext cx="8417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Preliminary </a:t>
            </a:r>
          </a:p>
          <a:p>
            <a:r>
              <a:rPr lang="en-US" sz="1000" dirty="0"/>
              <a:t>Photoshoot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31189CA-13DB-CA4C-A5AD-81D1EB94FE8A}"/>
              </a:ext>
            </a:extLst>
          </p:cNvPr>
          <p:cNvSpPr txBox="1"/>
          <p:nvPr/>
        </p:nvSpPr>
        <p:spPr>
          <a:xfrm>
            <a:off x="7431603" y="5953774"/>
            <a:ext cx="84173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Theme Research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FC7885D-880A-1E42-B8B3-4E8052229927}"/>
              </a:ext>
            </a:extLst>
          </p:cNvPr>
          <p:cNvSpPr txBox="1"/>
          <p:nvPr/>
        </p:nvSpPr>
        <p:spPr>
          <a:xfrm>
            <a:off x="4680264" y="5676401"/>
            <a:ext cx="1352574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13C36F9-4A42-B646-B296-9A2AAB9EA8C3}"/>
              </a:ext>
            </a:extLst>
          </p:cNvPr>
          <p:cNvSpPr txBox="1"/>
          <p:nvPr/>
        </p:nvSpPr>
        <p:spPr>
          <a:xfrm>
            <a:off x="6744646" y="5660777"/>
            <a:ext cx="1382858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653C93-CCCF-5F43-BA07-FF7ADE9AB5B9}"/>
              </a:ext>
            </a:extLst>
          </p:cNvPr>
          <p:cNvSpPr txBox="1"/>
          <p:nvPr/>
        </p:nvSpPr>
        <p:spPr>
          <a:xfrm>
            <a:off x="2588002" y="5466197"/>
            <a:ext cx="1282927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E5FB414-E4A3-A44D-A8D9-A29A6EDA50F2}"/>
              </a:ext>
            </a:extLst>
          </p:cNvPr>
          <p:cNvSpPr txBox="1"/>
          <p:nvPr/>
        </p:nvSpPr>
        <p:spPr>
          <a:xfrm>
            <a:off x="4669602" y="5466536"/>
            <a:ext cx="1352928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51E8484-66F9-BE45-B37D-8FD476C50048}"/>
              </a:ext>
            </a:extLst>
          </p:cNvPr>
          <p:cNvSpPr txBox="1"/>
          <p:nvPr/>
        </p:nvSpPr>
        <p:spPr>
          <a:xfrm>
            <a:off x="6735360" y="5466197"/>
            <a:ext cx="1268324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7FB9A1B-0C7E-D149-AEDE-4A436224243B}"/>
              </a:ext>
            </a:extLst>
          </p:cNvPr>
          <p:cNvSpPr txBox="1"/>
          <p:nvPr/>
        </p:nvSpPr>
        <p:spPr>
          <a:xfrm>
            <a:off x="2688438" y="5248244"/>
            <a:ext cx="1171742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4C4A90E-35AA-CC4C-B575-1E37BE6A4917}"/>
              </a:ext>
            </a:extLst>
          </p:cNvPr>
          <p:cNvSpPr txBox="1"/>
          <p:nvPr/>
        </p:nvSpPr>
        <p:spPr>
          <a:xfrm>
            <a:off x="4668327" y="5253137"/>
            <a:ext cx="1346578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8C2BACA-0C25-B54E-898C-E85B6B72F2AC}"/>
              </a:ext>
            </a:extLst>
          </p:cNvPr>
          <p:cNvSpPr txBox="1"/>
          <p:nvPr/>
        </p:nvSpPr>
        <p:spPr>
          <a:xfrm>
            <a:off x="6747781" y="5248244"/>
            <a:ext cx="1148330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687566A-C5F2-924C-839A-A73D0DF5FBD2}"/>
              </a:ext>
            </a:extLst>
          </p:cNvPr>
          <p:cNvSpPr txBox="1"/>
          <p:nvPr/>
        </p:nvSpPr>
        <p:spPr>
          <a:xfrm>
            <a:off x="2772126" y="5041754"/>
            <a:ext cx="1079834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F06DB66-CC5E-BE4D-99B9-2B0AEE29E288}"/>
              </a:ext>
            </a:extLst>
          </p:cNvPr>
          <p:cNvSpPr txBox="1"/>
          <p:nvPr/>
        </p:nvSpPr>
        <p:spPr>
          <a:xfrm>
            <a:off x="4665556" y="5046709"/>
            <a:ext cx="1334648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07132CD-9AA0-6845-8A00-6551FD14C4C0}"/>
              </a:ext>
            </a:extLst>
          </p:cNvPr>
          <p:cNvSpPr txBox="1"/>
          <p:nvPr/>
        </p:nvSpPr>
        <p:spPr>
          <a:xfrm>
            <a:off x="6740302" y="5042651"/>
            <a:ext cx="1026717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CFD4604-B354-874A-9732-3072A1843D8B}"/>
              </a:ext>
            </a:extLst>
          </p:cNvPr>
          <p:cNvSpPr txBox="1"/>
          <p:nvPr/>
        </p:nvSpPr>
        <p:spPr>
          <a:xfrm>
            <a:off x="2905154" y="4829983"/>
            <a:ext cx="941863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A6F8B97-99AC-7446-9201-D63F47F5163F}"/>
              </a:ext>
            </a:extLst>
          </p:cNvPr>
          <p:cNvSpPr txBox="1"/>
          <p:nvPr/>
        </p:nvSpPr>
        <p:spPr>
          <a:xfrm>
            <a:off x="4676442" y="4857354"/>
            <a:ext cx="1333868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C664E2B-EE09-A243-90AA-44FB552B15B8}"/>
              </a:ext>
            </a:extLst>
          </p:cNvPr>
          <p:cNvSpPr txBox="1"/>
          <p:nvPr/>
        </p:nvSpPr>
        <p:spPr>
          <a:xfrm>
            <a:off x="6735360" y="4824063"/>
            <a:ext cx="912898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4689CBC-8DC2-924A-924E-2C447B418F71}"/>
              </a:ext>
            </a:extLst>
          </p:cNvPr>
          <p:cNvSpPr txBox="1"/>
          <p:nvPr/>
        </p:nvSpPr>
        <p:spPr>
          <a:xfrm>
            <a:off x="3502342" y="3646018"/>
            <a:ext cx="9029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38EE998-E69B-2B4F-9B16-DF2FF52643AF}"/>
              </a:ext>
            </a:extLst>
          </p:cNvPr>
          <p:cNvSpPr txBox="1"/>
          <p:nvPr/>
        </p:nvSpPr>
        <p:spPr>
          <a:xfrm>
            <a:off x="3349055" y="4454984"/>
            <a:ext cx="378472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7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2C04E36-060C-3C46-BB47-707B5987CD79}"/>
              </a:ext>
            </a:extLst>
          </p:cNvPr>
          <p:cNvSpPr txBox="1"/>
          <p:nvPr/>
        </p:nvSpPr>
        <p:spPr>
          <a:xfrm>
            <a:off x="4605165" y="3646374"/>
            <a:ext cx="136734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AF81A3C-57B2-4E49-BD9B-5F94A2CED089}"/>
              </a:ext>
            </a:extLst>
          </p:cNvPr>
          <p:cNvSpPr txBox="1"/>
          <p:nvPr/>
        </p:nvSpPr>
        <p:spPr>
          <a:xfrm>
            <a:off x="6180905" y="3641162"/>
            <a:ext cx="82873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8EC214D-02E8-B348-A682-54F3DC13012D}"/>
              </a:ext>
            </a:extLst>
          </p:cNvPr>
          <p:cNvSpPr txBox="1"/>
          <p:nvPr/>
        </p:nvSpPr>
        <p:spPr>
          <a:xfrm>
            <a:off x="4720291" y="3361659"/>
            <a:ext cx="11530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89C846C-983E-6446-80CE-51967A52B020}"/>
              </a:ext>
            </a:extLst>
          </p:cNvPr>
          <p:cNvSpPr txBox="1"/>
          <p:nvPr/>
        </p:nvSpPr>
        <p:spPr>
          <a:xfrm>
            <a:off x="3688166" y="3362466"/>
            <a:ext cx="87225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73A15F8-00A8-0A49-BBCE-2DFB6288A8E5}"/>
              </a:ext>
            </a:extLst>
          </p:cNvPr>
          <p:cNvSpPr txBox="1"/>
          <p:nvPr/>
        </p:nvSpPr>
        <p:spPr>
          <a:xfrm>
            <a:off x="6028088" y="3361659"/>
            <a:ext cx="86749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AF03646-842E-BC48-BE9E-875095114F00}"/>
              </a:ext>
            </a:extLst>
          </p:cNvPr>
          <p:cNvSpPr txBox="1"/>
          <p:nvPr/>
        </p:nvSpPr>
        <p:spPr>
          <a:xfrm>
            <a:off x="4832539" y="3079324"/>
            <a:ext cx="98756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4B264D4-8158-E84E-A4D4-E126A51C4C10}"/>
              </a:ext>
            </a:extLst>
          </p:cNvPr>
          <p:cNvSpPr txBox="1"/>
          <p:nvPr/>
        </p:nvSpPr>
        <p:spPr>
          <a:xfrm>
            <a:off x="4885885" y="2812093"/>
            <a:ext cx="79437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3A8827A-0258-8743-B8E3-FB942A25DAC0}"/>
              </a:ext>
            </a:extLst>
          </p:cNvPr>
          <p:cNvSpPr txBox="1"/>
          <p:nvPr/>
        </p:nvSpPr>
        <p:spPr>
          <a:xfrm>
            <a:off x="3893193" y="3089914"/>
            <a:ext cx="75616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7166BF3-4AB1-0C43-AD1E-60C947AAB3F2}"/>
              </a:ext>
            </a:extLst>
          </p:cNvPr>
          <p:cNvSpPr txBox="1"/>
          <p:nvPr/>
        </p:nvSpPr>
        <p:spPr>
          <a:xfrm>
            <a:off x="5964430" y="3083712"/>
            <a:ext cx="73018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A46A7A5-DBCA-5C46-8F02-11A0F5E522AF}"/>
              </a:ext>
            </a:extLst>
          </p:cNvPr>
          <p:cNvSpPr txBox="1"/>
          <p:nvPr/>
        </p:nvSpPr>
        <p:spPr>
          <a:xfrm>
            <a:off x="3967176" y="2805925"/>
            <a:ext cx="79250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1F00E59-2B13-BE46-856E-6EE65CBA16EC}"/>
              </a:ext>
            </a:extLst>
          </p:cNvPr>
          <p:cNvSpPr txBox="1"/>
          <p:nvPr/>
        </p:nvSpPr>
        <p:spPr>
          <a:xfrm>
            <a:off x="5831747" y="2806259"/>
            <a:ext cx="76889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9516FFE-731C-8E4F-AFA9-DC7EA575C15F}"/>
              </a:ext>
            </a:extLst>
          </p:cNvPr>
          <p:cNvSpPr txBox="1"/>
          <p:nvPr/>
        </p:nvSpPr>
        <p:spPr>
          <a:xfrm>
            <a:off x="4252088" y="2460717"/>
            <a:ext cx="20685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927F0B9-42C6-D14E-BA53-FA725BAB1323}"/>
              </a:ext>
            </a:extLst>
          </p:cNvPr>
          <p:cNvSpPr txBox="1"/>
          <p:nvPr/>
        </p:nvSpPr>
        <p:spPr>
          <a:xfrm>
            <a:off x="4435936" y="2043952"/>
            <a:ext cx="170460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AACADFB-A1B8-184D-BD93-09250D96BC16}"/>
              </a:ext>
            </a:extLst>
          </p:cNvPr>
          <p:cNvSpPr txBox="1"/>
          <p:nvPr/>
        </p:nvSpPr>
        <p:spPr>
          <a:xfrm>
            <a:off x="4660321" y="1619443"/>
            <a:ext cx="122411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7E62C95-538C-884C-AC68-A19FBF16B6C1}"/>
              </a:ext>
            </a:extLst>
          </p:cNvPr>
          <p:cNvSpPr txBox="1"/>
          <p:nvPr/>
        </p:nvSpPr>
        <p:spPr>
          <a:xfrm>
            <a:off x="4874939" y="1107388"/>
            <a:ext cx="792539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Evaluation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F21DBD2-18EE-D94E-B0E1-099E99E9EFF1}"/>
              </a:ext>
            </a:extLst>
          </p:cNvPr>
          <p:cNvSpPr txBox="1"/>
          <p:nvPr/>
        </p:nvSpPr>
        <p:spPr>
          <a:xfrm>
            <a:off x="4685715" y="5628593"/>
            <a:ext cx="1438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Photographer Research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CB8AA7A-A789-0645-9AA6-D05F772FD2F2}"/>
              </a:ext>
            </a:extLst>
          </p:cNvPr>
          <p:cNvSpPr txBox="1"/>
          <p:nvPr/>
        </p:nvSpPr>
        <p:spPr>
          <a:xfrm>
            <a:off x="2486804" y="5662659"/>
            <a:ext cx="1380900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ACA900E-C7B4-004B-91EF-7B6049D0CF08}"/>
              </a:ext>
            </a:extLst>
          </p:cNvPr>
          <p:cNvSpPr txBox="1"/>
          <p:nvPr/>
        </p:nvSpPr>
        <p:spPr>
          <a:xfrm>
            <a:off x="2509071" y="5620432"/>
            <a:ext cx="1438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Photographer Research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36F1FD7-7AEC-1A46-9911-1FE03AB209EE}"/>
              </a:ext>
            </a:extLst>
          </p:cNvPr>
          <p:cNvSpPr txBox="1"/>
          <p:nvPr/>
        </p:nvSpPr>
        <p:spPr>
          <a:xfrm>
            <a:off x="6705918" y="5609165"/>
            <a:ext cx="1438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Photographer Research 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C445992-1074-5442-B2C6-A5E81EF11CC9}"/>
              </a:ext>
            </a:extLst>
          </p:cNvPr>
          <p:cNvSpPr txBox="1"/>
          <p:nvPr/>
        </p:nvSpPr>
        <p:spPr>
          <a:xfrm>
            <a:off x="2782731" y="5422485"/>
            <a:ext cx="8194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Photoshoot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CA36A53-DD3E-F446-80A5-A4425B89BB01}"/>
              </a:ext>
            </a:extLst>
          </p:cNvPr>
          <p:cNvSpPr txBox="1"/>
          <p:nvPr/>
        </p:nvSpPr>
        <p:spPr>
          <a:xfrm>
            <a:off x="4946674" y="5422485"/>
            <a:ext cx="8194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Photoshoot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7EC5504-5EE7-3740-9374-53AAB8B07776}"/>
              </a:ext>
            </a:extLst>
          </p:cNvPr>
          <p:cNvSpPr txBox="1"/>
          <p:nvPr/>
        </p:nvSpPr>
        <p:spPr>
          <a:xfrm>
            <a:off x="6959794" y="5415656"/>
            <a:ext cx="8194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Photoshoot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0FDD2C5-028B-0947-B5E8-431B1D84BC6A}"/>
              </a:ext>
            </a:extLst>
          </p:cNvPr>
          <p:cNvSpPr txBox="1"/>
          <p:nvPr/>
        </p:nvSpPr>
        <p:spPr>
          <a:xfrm>
            <a:off x="2763875" y="5199243"/>
            <a:ext cx="10198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Review &amp; Select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56371BE-CA6E-3741-964A-1452C12FA3C9}"/>
              </a:ext>
            </a:extLst>
          </p:cNvPr>
          <p:cNvSpPr txBox="1"/>
          <p:nvPr/>
        </p:nvSpPr>
        <p:spPr>
          <a:xfrm>
            <a:off x="4846487" y="5217514"/>
            <a:ext cx="10198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Review &amp; Select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013D1C0-DC0A-2A41-A6EE-AACCCC70AC7A}"/>
              </a:ext>
            </a:extLst>
          </p:cNvPr>
          <p:cNvSpPr txBox="1"/>
          <p:nvPr/>
        </p:nvSpPr>
        <p:spPr>
          <a:xfrm>
            <a:off x="6812030" y="5205085"/>
            <a:ext cx="10198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Review &amp; Select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0119563-7D3F-CB42-90BE-FCF442B2DDDD}"/>
              </a:ext>
            </a:extLst>
          </p:cNvPr>
          <p:cNvSpPr txBox="1"/>
          <p:nvPr/>
        </p:nvSpPr>
        <p:spPr>
          <a:xfrm>
            <a:off x="2962344" y="4997800"/>
            <a:ext cx="5918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Editing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F09B3AA-B34A-1A4B-8863-81799E753751}"/>
              </a:ext>
            </a:extLst>
          </p:cNvPr>
          <p:cNvSpPr txBox="1"/>
          <p:nvPr/>
        </p:nvSpPr>
        <p:spPr>
          <a:xfrm>
            <a:off x="5069882" y="4996241"/>
            <a:ext cx="5918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Editing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4CFDA54-AA0E-854E-B5DA-549299E4A87A}"/>
              </a:ext>
            </a:extLst>
          </p:cNvPr>
          <p:cNvSpPr txBox="1"/>
          <p:nvPr/>
        </p:nvSpPr>
        <p:spPr>
          <a:xfrm>
            <a:off x="7013744" y="4990713"/>
            <a:ext cx="5918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Editing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02C03D4-6ADB-FB48-A6A4-BC65451CC407}"/>
              </a:ext>
            </a:extLst>
          </p:cNvPr>
          <p:cNvSpPr txBox="1"/>
          <p:nvPr/>
        </p:nvSpPr>
        <p:spPr>
          <a:xfrm>
            <a:off x="2911583" y="478708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Evaluate shoot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AC63AF9-1864-CF4D-9EB8-8C1E8334BDF5}"/>
              </a:ext>
            </a:extLst>
          </p:cNvPr>
          <p:cNvSpPr txBox="1"/>
          <p:nvPr/>
        </p:nvSpPr>
        <p:spPr>
          <a:xfrm>
            <a:off x="4891016" y="4809802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Evaluate shoot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C615542-2CF5-B145-9907-E8BCB608210D}"/>
              </a:ext>
            </a:extLst>
          </p:cNvPr>
          <p:cNvSpPr txBox="1"/>
          <p:nvPr/>
        </p:nvSpPr>
        <p:spPr>
          <a:xfrm>
            <a:off x="6738416" y="4787089"/>
            <a:ext cx="982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Evaluate shoot 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E798C81-2D3A-774D-A537-C3EC790DCBB2}"/>
              </a:ext>
            </a:extLst>
          </p:cNvPr>
          <p:cNvSpPr txBox="1"/>
          <p:nvPr/>
        </p:nvSpPr>
        <p:spPr>
          <a:xfrm>
            <a:off x="4708592" y="4431347"/>
            <a:ext cx="9989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Project Review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417A1CA-BA47-8441-93F7-9B12B8CD9515}"/>
              </a:ext>
            </a:extLst>
          </p:cNvPr>
          <p:cNvSpPr txBox="1"/>
          <p:nvPr/>
        </p:nvSpPr>
        <p:spPr>
          <a:xfrm>
            <a:off x="3535198" y="3616815"/>
            <a:ext cx="8194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Photoshoot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3B7AB7D-04A2-FA41-9B81-7E4615088001}"/>
              </a:ext>
            </a:extLst>
          </p:cNvPr>
          <p:cNvSpPr txBox="1"/>
          <p:nvPr/>
        </p:nvSpPr>
        <p:spPr>
          <a:xfrm>
            <a:off x="4909439" y="3617851"/>
            <a:ext cx="8194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Photoshoot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322772D-98CE-E44A-825A-3D1C459D6D60}"/>
              </a:ext>
            </a:extLst>
          </p:cNvPr>
          <p:cNvSpPr txBox="1"/>
          <p:nvPr/>
        </p:nvSpPr>
        <p:spPr>
          <a:xfrm>
            <a:off x="6197897" y="3614341"/>
            <a:ext cx="8194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Photoshoot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09D7B40-1D40-CC45-B96B-A291C3BCF420}"/>
              </a:ext>
            </a:extLst>
          </p:cNvPr>
          <p:cNvSpPr txBox="1"/>
          <p:nvPr/>
        </p:nvSpPr>
        <p:spPr>
          <a:xfrm>
            <a:off x="4816406" y="3340123"/>
            <a:ext cx="10198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Review &amp; Select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1E28EE5-E387-8A49-B18D-FF6FB628162A}"/>
              </a:ext>
            </a:extLst>
          </p:cNvPr>
          <p:cNvSpPr txBox="1"/>
          <p:nvPr/>
        </p:nvSpPr>
        <p:spPr>
          <a:xfrm>
            <a:off x="3625534" y="3347274"/>
            <a:ext cx="1030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Review &amp; Select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705F643-BFCD-C04B-9D29-C146C77046AA}"/>
              </a:ext>
            </a:extLst>
          </p:cNvPr>
          <p:cNvSpPr txBox="1"/>
          <p:nvPr/>
        </p:nvSpPr>
        <p:spPr>
          <a:xfrm>
            <a:off x="5972505" y="3351894"/>
            <a:ext cx="1161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Review &amp; Select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7D02295-E527-3F4F-A697-32F604138647}"/>
              </a:ext>
            </a:extLst>
          </p:cNvPr>
          <p:cNvSpPr txBox="1"/>
          <p:nvPr/>
        </p:nvSpPr>
        <p:spPr>
          <a:xfrm>
            <a:off x="4013336" y="3062997"/>
            <a:ext cx="5918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Editing 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27045A4-5FA3-9843-8E0B-B65398011C9C}"/>
              </a:ext>
            </a:extLst>
          </p:cNvPr>
          <p:cNvSpPr txBox="1"/>
          <p:nvPr/>
        </p:nvSpPr>
        <p:spPr>
          <a:xfrm>
            <a:off x="5045962" y="3061686"/>
            <a:ext cx="5918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Editing 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A393B27-9C03-A546-83D0-4C182ABC3695}"/>
              </a:ext>
            </a:extLst>
          </p:cNvPr>
          <p:cNvSpPr txBox="1"/>
          <p:nvPr/>
        </p:nvSpPr>
        <p:spPr>
          <a:xfrm>
            <a:off x="6057772" y="3060749"/>
            <a:ext cx="5918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Editing 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E86BD3F-7BE9-FA47-83B2-A6FC955B237D}"/>
              </a:ext>
            </a:extLst>
          </p:cNvPr>
          <p:cNvSpPr txBox="1"/>
          <p:nvPr/>
        </p:nvSpPr>
        <p:spPr>
          <a:xfrm>
            <a:off x="4803973" y="2778406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Evaluate shoot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CDA9BD1-FA94-9F40-AE19-3C9B8EB604BD}"/>
              </a:ext>
            </a:extLst>
          </p:cNvPr>
          <p:cNvSpPr txBox="1"/>
          <p:nvPr/>
        </p:nvSpPr>
        <p:spPr>
          <a:xfrm>
            <a:off x="3891237" y="2784122"/>
            <a:ext cx="954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Evaluate shoot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6187949-3DE1-2D49-80DB-37561C6D5613}"/>
              </a:ext>
            </a:extLst>
          </p:cNvPr>
          <p:cNvSpPr txBox="1"/>
          <p:nvPr/>
        </p:nvSpPr>
        <p:spPr>
          <a:xfrm>
            <a:off x="5746546" y="2785406"/>
            <a:ext cx="1004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Evaluate shoot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05BF86D-3EA7-4241-A406-2803F05F0428}"/>
              </a:ext>
            </a:extLst>
          </p:cNvPr>
          <p:cNvSpPr txBox="1"/>
          <p:nvPr/>
        </p:nvSpPr>
        <p:spPr>
          <a:xfrm>
            <a:off x="4584316" y="2452938"/>
            <a:ext cx="1438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Final Experimentation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4662D0CF-A75D-4142-AE1F-2328A57E3076}"/>
              </a:ext>
            </a:extLst>
          </p:cNvPr>
          <p:cNvSpPr txBox="1"/>
          <p:nvPr/>
        </p:nvSpPr>
        <p:spPr>
          <a:xfrm>
            <a:off x="4374962" y="2031434"/>
            <a:ext cx="18229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Best Images from each photoshoot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C4F6C47A-F952-5D40-9128-9AA9FDAE3C83}"/>
              </a:ext>
            </a:extLst>
          </p:cNvPr>
          <p:cNvSpPr txBox="1"/>
          <p:nvPr/>
        </p:nvSpPr>
        <p:spPr>
          <a:xfrm>
            <a:off x="4832539" y="1596966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Final images  </a:t>
            </a:r>
          </a:p>
        </p:txBody>
      </p:sp>
      <p:cxnSp>
        <p:nvCxnSpPr>
          <p:cNvPr id="178" name="Elbow Connector 177">
            <a:extLst>
              <a:ext uri="{FF2B5EF4-FFF2-40B4-BE49-F238E27FC236}">
                <a16:creationId xmlns:a16="http://schemas.microsoft.com/office/drawing/2014/main" id="{5371E1CB-7451-AD41-9AD2-5BA97F29312B}"/>
              </a:ext>
            </a:extLst>
          </p:cNvPr>
          <p:cNvCxnSpPr/>
          <p:nvPr/>
        </p:nvCxnSpPr>
        <p:spPr>
          <a:xfrm>
            <a:off x="1146628" y="5862140"/>
            <a:ext cx="1016000" cy="269718"/>
          </a:xfrm>
          <a:prstGeom prst="bentConnector3">
            <a:avLst/>
          </a:prstGeom>
          <a:ln w="38100">
            <a:solidFill>
              <a:srgbClr val="FFA6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Elbow Connector 178">
            <a:extLst>
              <a:ext uri="{FF2B5EF4-FFF2-40B4-BE49-F238E27FC236}">
                <a16:creationId xmlns:a16="http://schemas.microsoft.com/office/drawing/2014/main" id="{6A18EF2B-CE0A-2D4F-AB80-C9866DBE6065}"/>
              </a:ext>
            </a:extLst>
          </p:cNvPr>
          <p:cNvCxnSpPr/>
          <p:nvPr/>
        </p:nvCxnSpPr>
        <p:spPr>
          <a:xfrm>
            <a:off x="1633021" y="4953161"/>
            <a:ext cx="1016000" cy="269718"/>
          </a:xfrm>
          <a:prstGeom prst="bentConnector3">
            <a:avLst/>
          </a:prstGeom>
          <a:ln w="38100">
            <a:solidFill>
              <a:srgbClr val="38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lbow Connector 179">
            <a:extLst>
              <a:ext uri="{FF2B5EF4-FFF2-40B4-BE49-F238E27FC236}">
                <a16:creationId xmlns:a16="http://schemas.microsoft.com/office/drawing/2014/main" id="{5B2D9B13-8A5B-5843-A491-0F6F24BA3C02}"/>
              </a:ext>
            </a:extLst>
          </p:cNvPr>
          <p:cNvCxnSpPr/>
          <p:nvPr/>
        </p:nvCxnSpPr>
        <p:spPr>
          <a:xfrm>
            <a:off x="2027874" y="4199368"/>
            <a:ext cx="1016000" cy="269718"/>
          </a:xfrm>
          <a:prstGeom prst="bentConnector3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Elbow Connector 180">
            <a:extLst>
              <a:ext uri="{FF2B5EF4-FFF2-40B4-BE49-F238E27FC236}">
                <a16:creationId xmlns:a16="http://schemas.microsoft.com/office/drawing/2014/main" id="{8340DB6C-3E30-2143-8835-8D30111751D4}"/>
              </a:ext>
            </a:extLst>
          </p:cNvPr>
          <p:cNvCxnSpPr/>
          <p:nvPr/>
        </p:nvCxnSpPr>
        <p:spPr>
          <a:xfrm>
            <a:off x="2664245" y="3069499"/>
            <a:ext cx="1016000" cy="269718"/>
          </a:xfrm>
          <a:prstGeom prst="bentConnector3">
            <a:avLst/>
          </a:prstGeom>
          <a:ln w="38100">
            <a:solidFill>
              <a:srgbClr val="E90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lbow Connector 181">
            <a:extLst>
              <a:ext uri="{FF2B5EF4-FFF2-40B4-BE49-F238E27FC236}">
                <a16:creationId xmlns:a16="http://schemas.microsoft.com/office/drawing/2014/main" id="{54738683-6198-5348-8107-F7FE47837B21}"/>
              </a:ext>
            </a:extLst>
          </p:cNvPr>
          <p:cNvCxnSpPr/>
          <p:nvPr/>
        </p:nvCxnSpPr>
        <p:spPr>
          <a:xfrm>
            <a:off x="3532267" y="1529812"/>
            <a:ext cx="1016000" cy="269718"/>
          </a:xfrm>
          <a:prstGeom prst="bentConnector3">
            <a:avLst/>
          </a:prstGeom>
          <a:ln w="38100">
            <a:solidFill>
              <a:srgbClr val="E4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C757E38-1E06-6B48-B9CA-FE277BF9D6B4}"/>
              </a:ext>
            </a:extLst>
          </p:cNvPr>
          <p:cNvSpPr/>
          <p:nvPr/>
        </p:nvSpPr>
        <p:spPr>
          <a:xfrm>
            <a:off x="159657" y="5647767"/>
            <a:ext cx="986971" cy="375524"/>
          </a:xfrm>
          <a:prstGeom prst="rect">
            <a:avLst/>
          </a:prstGeom>
          <a:solidFill>
            <a:srgbClr val="FFA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8CB95266-2591-F241-815B-367E139C669B}"/>
              </a:ext>
            </a:extLst>
          </p:cNvPr>
          <p:cNvSpPr/>
          <p:nvPr/>
        </p:nvSpPr>
        <p:spPr>
          <a:xfrm>
            <a:off x="644601" y="4765399"/>
            <a:ext cx="986971" cy="375524"/>
          </a:xfrm>
          <a:prstGeom prst="rect">
            <a:avLst/>
          </a:prstGeom>
          <a:solidFill>
            <a:srgbClr val="38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38D7BA0F-DDAD-E74D-90DF-C648866544B7}"/>
              </a:ext>
            </a:extLst>
          </p:cNvPr>
          <p:cNvSpPr/>
          <p:nvPr/>
        </p:nvSpPr>
        <p:spPr>
          <a:xfrm>
            <a:off x="1036770" y="4010318"/>
            <a:ext cx="986971" cy="375524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75D856F4-59E4-F34D-965A-F21A995650AB}"/>
              </a:ext>
            </a:extLst>
          </p:cNvPr>
          <p:cNvSpPr/>
          <p:nvPr/>
        </p:nvSpPr>
        <p:spPr>
          <a:xfrm>
            <a:off x="1693304" y="2897933"/>
            <a:ext cx="986971" cy="375524"/>
          </a:xfrm>
          <a:prstGeom prst="rect">
            <a:avLst/>
          </a:prstGeom>
          <a:solidFill>
            <a:srgbClr val="E90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1FF25A49-8D3E-9049-B354-ED16C66D74D3}"/>
              </a:ext>
            </a:extLst>
          </p:cNvPr>
          <p:cNvSpPr/>
          <p:nvPr/>
        </p:nvSpPr>
        <p:spPr>
          <a:xfrm>
            <a:off x="2530691" y="1347584"/>
            <a:ext cx="986971" cy="375524"/>
          </a:xfrm>
          <a:prstGeom prst="rect">
            <a:avLst/>
          </a:prstGeom>
          <a:solidFill>
            <a:srgbClr val="E4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D68C262B-9886-3742-A778-517C0EE2FE63}"/>
              </a:ext>
            </a:extLst>
          </p:cNvPr>
          <p:cNvSpPr txBox="1"/>
          <p:nvPr/>
        </p:nvSpPr>
        <p:spPr>
          <a:xfrm>
            <a:off x="155132" y="563761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Stage 1 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8648F5FE-D5B2-C540-A2EF-9E87C88CABE6}"/>
              </a:ext>
            </a:extLst>
          </p:cNvPr>
          <p:cNvSpPr txBox="1"/>
          <p:nvPr/>
        </p:nvSpPr>
        <p:spPr>
          <a:xfrm>
            <a:off x="634605" y="477124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Stage 2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80AD905-FAE1-8540-865F-D66C7DEDB760}"/>
              </a:ext>
            </a:extLst>
          </p:cNvPr>
          <p:cNvSpPr txBox="1"/>
          <p:nvPr/>
        </p:nvSpPr>
        <p:spPr>
          <a:xfrm>
            <a:off x="1036626" y="403545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Stage 3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0754855E-127C-E140-BE15-64580992155B}"/>
              </a:ext>
            </a:extLst>
          </p:cNvPr>
          <p:cNvSpPr txBox="1"/>
          <p:nvPr/>
        </p:nvSpPr>
        <p:spPr>
          <a:xfrm>
            <a:off x="1708360" y="292543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Stage 4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4DAC3B6C-6555-134A-82F2-C8B044B4C65D}"/>
              </a:ext>
            </a:extLst>
          </p:cNvPr>
          <p:cNvSpPr txBox="1"/>
          <p:nvPr/>
        </p:nvSpPr>
        <p:spPr>
          <a:xfrm>
            <a:off x="2530691" y="1353949"/>
            <a:ext cx="1023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Stage 5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6C2F6F6-EA73-EE4D-9D12-7DFE207249D1}"/>
              </a:ext>
            </a:extLst>
          </p:cNvPr>
          <p:cNvSpPr txBox="1"/>
          <p:nvPr/>
        </p:nvSpPr>
        <p:spPr>
          <a:xfrm>
            <a:off x="281327" y="137030"/>
            <a:ext cx="427674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highlight>
                  <a:srgbClr val="FFFF00"/>
                </a:highlight>
                <a:latin typeface="+mj-lt"/>
              </a:rPr>
              <a:t>Exam</a:t>
            </a:r>
            <a:r>
              <a:rPr lang="en-US" sz="4800" dirty="0">
                <a:latin typeface="+mj-lt"/>
              </a:rPr>
              <a:t> P</a:t>
            </a:r>
            <a:r>
              <a:rPr lang="en-US" sz="2800" dirty="0">
                <a:latin typeface="+mj-lt"/>
              </a:rPr>
              <a:t>roject </a:t>
            </a:r>
            <a:r>
              <a:rPr lang="en-US" sz="4800" dirty="0">
                <a:latin typeface="+mj-lt"/>
              </a:rPr>
              <a:t>P</a:t>
            </a:r>
            <a:r>
              <a:rPr lang="en-US" sz="2800" dirty="0">
                <a:latin typeface="+mj-lt"/>
              </a:rPr>
              <a:t>yramid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C73490AB-340A-7444-B8E1-2EC49D6C6982}"/>
              </a:ext>
            </a:extLst>
          </p:cNvPr>
          <p:cNvSpPr txBox="1"/>
          <p:nvPr/>
        </p:nvSpPr>
        <p:spPr>
          <a:xfrm>
            <a:off x="7291903" y="165562"/>
            <a:ext cx="4552997" cy="800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Completion: </a:t>
            </a:r>
            <a:r>
              <a:rPr lang="en-US" dirty="0"/>
              <a:t>When you have completed the task place a red dot in the box</a:t>
            </a: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8C50AF3E-4D77-D241-A46F-C4C06F1B0040}"/>
              </a:ext>
            </a:extLst>
          </p:cNvPr>
          <p:cNvSpPr/>
          <p:nvPr/>
        </p:nvSpPr>
        <p:spPr>
          <a:xfrm>
            <a:off x="10793177" y="651177"/>
            <a:ext cx="253206" cy="2154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48814CA8-2D99-A64B-8E67-A3C9BD2FE4DD}"/>
              </a:ext>
            </a:extLst>
          </p:cNvPr>
          <p:cNvSpPr txBox="1"/>
          <p:nvPr/>
        </p:nvSpPr>
        <p:spPr>
          <a:xfrm>
            <a:off x="9230401" y="6063740"/>
            <a:ext cx="2839239" cy="369332"/>
          </a:xfrm>
          <a:prstGeom prst="rect">
            <a:avLst/>
          </a:prstGeom>
          <a:solidFill>
            <a:srgbClr val="FFA60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research &amp; planning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61A36067-CAC4-054D-AFFE-731DA549E4EC}"/>
              </a:ext>
            </a:extLst>
          </p:cNvPr>
          <p:cNvSpPr txBox="1"/>
          <p:nvPr/>
        </p:nvSpPr>
        <p:spPr>
          <a:xfrm>
            <a:off x="8593853" y="4991285"/>
            <a:ext cx="2620690" cy="646331"/>
          </a:xfrm>
          <a:prstGeom prst="rect">
            <a:avLst/>
          </a:prstGeom>
          <a:solidFill>
            <a:srgbClr val="38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Photographer research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Responses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B0F14EDC-5DB9-3949-88F2-3FA7A2B5AF14}"/>
              </a:ext>
            </a:extLst>
          </p:cNvPr>
          <p:cNvSpPr txBox="1"/>
          <p:nvPr/>
        </p:nvSpPr>
        <p:spPr>
          <a:xfrm>
            <a:off x="8038138" y="4238154"/>
            <a:ext cx="1633781" cy="36933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review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47CF135F-42D2-704A-88A5-11BE417D64F7}"/>
              </a:ext>
            </a:extLst>
          </p:cNvPr>
          <p:cNvSpPr txBox="1"/>
          <p:nvPr/>
        </p:nvSpPr>
        <p:spPr>
          <a:xfrm>
            <a:off x="7601811" y="3414172"/>
            <a:ext cx="3223959" cy="646331"/>
          </a:xfrm>
          <a:prstGeom prst="rect">
            <a:avLst/>
          </a:prstGeom>
          <a:solidFill>
            <a:srgbClr val="E901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planning &amp; photoshoots 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own ideas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6D11A3A3-7EF5-1B49-B3CB-ABA2B667AF98}"/>
              </a:ext>
            </a:extLst>
          </p:cNvPr>
          <p:cNvSpPr txBox="1"/>
          <p:nvPr/>
        </p:nvSpPr>
        <p:spPr>
          <a:xfrm>
            <a:off x="6461837" y="1589974"/>
            <a:ext cx="4224233" cy="369332"/>
          </a:xfrm>
          <a:prstGeom prst="rect">
            <a:avLst/>
          </a:prstGeom>
          <a:solidFill>
            <a:srgbClr val="E2FD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experimentation &amp; final outcomes </a:t>
            </a: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CFC15DC1-ACD1-8645-859E-02E0730DA198}"/>
              </a:ext>
            </a:extLst>
          </p:cNvPr>
          <p:cNvCxnSpPr>
            <a:cxnSpLocks/>
            <a:endCxn id="200" idx="1"/>
          </p:cNvCxnSpPr>
          <p:nvPr/>
        </p:nvCxnSpPr>
        <p:spPr>
          <a:xfrm>
            <a:off x="6009592" y="1766046"/>
            <a:ext cx="452245" cy="8594"/>
          </a:xfrm>
          <a:prstGeom prst="line">
            <a:avLst/>
          </a:prstGeom>
          <a:ln w="50800">
            <a:solidFill>
              <a:srgbClr val="E4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69F2FA36-F3BD-AA45-A9C8-51F3BB825BFD}"/>
              </a:ext>
            </a:extLst>
          </p:cNvPr>
          <p:cNvCxnSpPr>
            <a:cxnSpLocks/>
          </p:cNvCxnSpPr>
          <p:nvPr/>
        </p:nvCxnSpPr>
        <p:spPr>
          <a:xfrm flipV="1">
            <a:off x="7165474" y="3883605"/>
            <a:ext cx="532258" cy="7752"/>
          </a:xfrm>
          <a:prstGeom prst="line">
            <a:avLst/>
          </a:prstGeom>
          <a:ln w="50800">
            <a:solidFill>
              <a:srgbClr val="E90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FB6B399F-0B42-CF44-8BFE-6D75274F4118}"/>
              </a:ext>
            </a:extLst>
          </p:cNvPr>
          <p:cNvCxnSpPr>
            <a:cxnSpLocks/>
          </p:cNvCxnSpPr>
          <p:nvPr/>
        </p:nvCxnSpPr>
        <p:spPr>
          <a:xfrm flipV="1">
            <a:off x="7431603" y="4427714"/>
            <a:ext cx="661514" cy="393"/>
          </a:xfrm>
          <a:prstGeom prst="line">
            <a:avLst/>
          </a:prstGeom>
          <a:ln w="508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CDD2BA25-DE69-8746-B8A5-A9BD9973BF05}"/>
              </a:ext>
            </a:extLst>
          </p:cNvPr>
          <p:cNvCxnSpPr>
            <a:cxnSpLocks/>
          </p:cNvCxnSpPr>
          <p:nvPr/>
        </p:nvCxnSpPr>
        <p:spPr>
          <a:xfrm>
            <a:off x="7914278" y="5325188"/>
            <a:ext cx="727490" cy="0"/>
          </a:xfrm>
          <a:prstGeom prst="line">
            <a:avLst/>
          </a:prstGeom>
          <a:ln w="50800">
            <a:solidFill>
              <a:srgbClr val="38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61A87528-2623-034A-A339-06BF4EC55F25}"/>
              </a:ext>
            </a:extLst>
          </p:cNvPr>
          <p:cNvCxnSpPr>
            <a:cxnSpLocks/>
          </p:cNvCxnSpPr>
          <p:nvPr/>
        </p:nvCxnSpPr>
        <p:spPr>
          <a:xfrm>
            <a:off x="8462398" y="6353884"/>
            <a:ext cx="853735" cy="7237"/>
          </a:xfrm>
          <a:prstGeom prst="line">
            <a:avLst/>
          </a:prstGeom>
          <a:ln w="50800">
            <a:solidFill>
              <a:srgbClr val="FFA6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EA7A65F3-E837-F843-AF25-44231712B73C}"/>
              </a:ext>
            </a:extLst>
          </p:cNvPr>
          <p:cNvSpPr txBox="1"/>
          <p:nvPr/>
        </p:nvSpPr>
        <p:spPr>
          <a:xfrm>
            <a:off x="3408687" y="3895896"/>
            <a:ext cx="9029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E925050-9BC3-0B4E-A93C-87A07FF0A507}"/>
              </a:ext>
            </a:extLst>
          </p:cNvPr>
          <p:cNvSpPr txBox="1"/>
          <p:nvPr/>
        </p:nvSpPr>
        <p:spPr>
          <a:xfrm>
            <a:off x="4609092" y="3904315"/>
            <a:ext cx="136734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0A1D6D3-1B72-BC4D-AA6E-5BB3698667E2}"/>
              </a:ext>
            </a:extLst>
          </p:cNvPr>
          <p:cNvSpPr txBox="1"/>
          <p:nvPr/>
        </p:nvSpPr>
        <p:spPr>
          <a:xfrm>
            <a:off x="6248256" y="3894640"/>
            <a:ext cx="9029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4A330881-D48B-AD48-AA7C-631FDE5154D5}"/>
              </a:ext>
            </a:extLst>
          </p:cNvPr>
          <p:cNvSpPr txBox="1"/>
          <p:nvPr/>
        </p:nvSpPr>
        <p:spPr>
          <a:xfrm>
            <a:off x="3447498" y="3874636"/>
            <a:ext cx="654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Planning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28A18C52-A317-064A-9526-6B5C7061BE68}"/>
              </a:ext>
            </a:extLst>
          </p:cNvPr>
          <p:cNvSpPr txBox="1"/>
          <p:nvPr/>
        </p:nvSpPr>
        <p:spPr>
          <a:xfrm>
            <a:off x="4986103" y="3872907"/>
            <a:ext cx="654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Planning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34A5E100-301B-0744-9695-282AE4B93A1E}"/>
              </a:ext>
            </a:extLst>
          </p:cNvPr>
          <p:cNvSpPr txBox="1"/>
          <p:nvPr/>
        </p:nvSpPr>
        <p:spPr>
          <a:xfrm>
            <a:off x="6420194" y="3859770"/>
            <a:ext cx="654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Planning</a:t>
            </a: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77EA10AD-5429-C546-9A11-B063322A26DD}"/>
              </a:ext>
            </a:extLst>
          </p:cNvPr>
          <p:cNvSpPr/>
          <p:nvPr/>
        </p:nvSpPr>
        <p:spPr>
          <a:xfrm>
            <a:off x="3557104" y="365617"/>
            <a:ext cx="3467640" cy="3257852"/>
          </a:xfrm>
          <a:prstGeom prst="triangle">
            <a:avLst/>
          </a:prstGeom>
          <a:solidFill>
            <a:srgbClr val="FF0000">
              <a:alpha val="18000"/>
            </a:srgb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3CF7FBD2-2157-0442-9A61-68E34F969CF7}"/>
              </a:ext>
            </a:extLst>
          </p:cNvPr>
          <p:cNvCxnSpPr>
            <a:cxnSpLocks/>
          </p:cNvCxnSpPr>
          <p:nvPr/>
        </p:nvCxnSpPr>
        <p:spPr>
          <a:xfrm>
            <a:off x="6468487" y="2549238"/>
            <a:ext cx="452245" cy="859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D1FCA125-A544-3E44-8050-3E0FC731982D}"/>
              </a:ext>
            </a:extLst>
          </p:cNvPr>
          <p:cNvSpPr txBox="1"/>
          <p:nvPr/>
        </p:nvSpPr>
        <p:spPr>
          <a:xfrm>
            <a:off x="6931599" y="2139047"/>
            <a:ext cx="4378122" cy="646331"/>
          </a:xfrm>
          <a:prstGeom prst="rect">
            <a:avLst/>
          </a:prstGeom>
          <a:solidFill>
            <a:srgbClr val="FFFF00">
              <a:alpha val="21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what you will complete during the 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hour-controlled assessment </a:t>
            </a:r>
          </a:p>
        </p:txBody>
      </p:sp>
    </p:spTree>
    <p:extLst>
      <p:ext uri="{BB962C8B-B14F-4D97-AF65-F5344CB8AC3E}">
        <p14:creationId xmlns:p14="http://schemas.microsoft.com/office/powerpoint/2010/main" val="337693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362A06-A1B8-0144-8B86-5F4E60415EE7}"/>
              </a:ext>
            </a:extLst>
          </p:cNvPr>
          <p:cNvSpPr/>
          <p:nvPr/>
        </p:nvSpPr>
        <p:spPr>
          <a:xfrm>
            <a:off x="164215" y="3184084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611043-75A0-464A-927E-4334C99F668D}"/>
              </a:ext>
            </a:extLst>
          </p:cNvPr>
          <p:cNvSpPr/>
          <p:nvPr/>
        </p:nvSpPr>
        <p:spPr>
          <a:xfrm>
            <a:off x="5027914" y="4250740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A6C33-B9A4-9A47-BDCD-0421B9EFEE99}"/>
              </a:ext>
            </a:extLst>
          </p:cNvPr>
          <p:cNvSpPr/>
          <p:nvPr/>
        </p:nvSpPr>
        <p:spPr>
          <a:xfrm>
            <a:off x="7430431" y="4252437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6A882-8A05-434D-B7ED-5CA7F59357D0}"/>
              </a:ext>
            </a:extLst>
          </p:cNvPr>
          <p:cNvSpPr/>
          <p:nvPr/>
        </p:nvSpPr>
        <p:spPr>
          <a:xfrm>
            <a:off x="9819847" y="4252437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7A0526-DB85-AB4C-9B24-1C4A6779767C}"/>
              </a:ext>
            </a:extLst>
          </p:cNvPr>
          <p:cNvSpPr/>
          <p:nvPr/>
        </p:nvSpPr>
        <p:spPr>
          <a:xfrm>
            <a:off x="5008359" y="5480967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59F568-6443-6B4C-B697-39ED3AC824BF}"/>
              </a:ext>
            </a:extLst>
          </p:cNvPr>
          <p:cNvSpPr/>
          <p:nvPr/>
        </p:nvSpPr>
        <p:spPr>
          <a:xfrm>
            <a:off x="2586287" y="5491853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71261-821B-D04A-9F3E-928A31496AD7}"/>
              </a:ext>
            </a:extLst>
          </p:cNvPr>
          <p:cNvSpPr/>
          <p:nvPr/>
        </p:nvSpPr>
        <p:spPr>
          <a:xfrm>
            <a:off x="164215" y="5480967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1B4A7-AB8E-BA40-B52B-9B7F189F172A}"/>
              </a:ext>
            </a:extLst>
          </p:cNvPr>
          <p:cNvSpPr/>
          <p:nvPr/>
        </p:nvSpPr>
        <p:spPr>
          <a:xfrm>
            <a:off x="2586287" y="3184084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50B73D-5CEA-E247-B3AF-1209E8D0E212}"/>
              </a:ext>
            </a:extLst>
          </p:cNvPr>
          <p:cNvSpPr/>
          <p:nvPr/>
        </p:nvSpPr>
        <p:spPr>
          <a:xfrm>
            <a:off x="5008359" y="3194973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3A4F69-33E3-F741-98D6-4A923A6E8163}"/>
              </a:ext>
            </a:extLst>
          </p:cNvPr>
          <p:cNvSpPr/>
          <p:nvPr/>
        </p:nvSpPr>
        <p:spPr>
          <a:xfrm>
            <a:off x="7446759" y="3194973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E40900-BE5C-864F-8E56-D8F927F7DE8F}"/>
              </a:ext>
            </a:extLst>
          </p:cNvPr>
          <p:cNvSpPr/>
          <p:nvPr/>
        </p:nvSpPr>
        <p:spPr>
          <a:xfrm>
            <a:off x="2618943" y="4234591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21C388-765D-8749-8F60-214273D1F372}"/>
              </a:ext>
            </a:extLst>
          </p:cNvPr>
          <p:cNvSpPr/>
          <p:nvPr/>
        </p:nvSpPr>
        <p:spPr>
          <a:xfrm>
            <a:off x="7430431" y="5475531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EDBF39-2DFB-DD41-9AA3-66FF399F1ED6}"/>
              </a:ext>
            </a:extLst>
          </p:cNvPr>
          <p:cNvSpPr/>
          <p:nvPr/>
        </p:nvSpPr>
        <p:spPr>
          <a:xfrm>
            <a:off x="9836175" y="3194973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8865EF-BF94-0941-B9A0-600DC762C962}"/>
              </a:ext>
            </a:extLst>
          </p:cNvPr>
          <p:cNvSpPr/>
          <p:nvPr/>
        </p:nvSpPr>
        <p:spPr>
          <a:xfrm>
            <a:off x="175100" y="4250740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EAEA91-3DCF-8B4A-A5EF-2E9A14D2E4BB}"/>
              </a:ext>
            </a:extLst>
          </p:cNvPr>
          <p:cNvSpPr/>
          <p:nvPr/>
        </p:nvSpPr>
        <p:spPr>
          <a:xfrm>
            <a:off x="175100" y="1056319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916C4C-E0EE-6548-B096-1E9FA3A7E97D}"/>
              </a:ext>
            </a:extLst>
          </p:cNvPr>
          <p:cNvSpPr/>
          <p:nvPr/>
        </p:nvSpPr>
        <p:spPr>
          <a:xfrm>
            <a:off x="5008359" y="2087237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235F5D-446F-F945-93C6-3FCCE9E6DCA0}"/>
              </a:ext>
            </a:extLst>
          </p:cNvPr>
          <p:cNvSpPr/>
          <p:nvPr/>
        </p:nvSpPr>
        <p:spPr>
          <a:xfrm>
            <a:off x="7446759" y="2101955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30DCFF-D1DA-0644-BA0B-4AA5ECB3EC78}"/>
              </a:ext>
            </a:extLst>
          </p:cNvPr>
          <p:cNvSpPr/>
          <p:nvPr/>
        </p:nvSpPr>
        <p:spPr>
          <a:xfrm>
            <a:off x="9855613" y="2082126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FF29EB-7A60-AF4F-88E8-D081195156FA}"/>
              </a:ext>
            </a:extLst>
          </p:cNvPr>
          <p:cNvSpPr/>
          <p:nvPr/>
        </p:nvSpPr>
        <p:spPr>
          <a:xfrm>
            <a:off x="2597172" y="1056319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AAA060-8351-F84A-84C7-867E25BB1832}"/>
              </a:ext>
            </a:extLst>
          </p:cNvPr>
          <p:cNvSpPr/>
          <p:nvPr/>
        </p:nvSpPr>
        <p:spPr>
          <a:xfrm>
            <a:off x="5019244" y="1067208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17F83B-15F6-2B43-91F6-1E8200101267}"/>
              </a:ext>
            </a:extLst>
          </p:cNvPr>
          <p:cNvSpPr txBox="1"/>
          <p:nvPr/>
        </p:nvSpPr>
        <p:spPr>
          <a:xfrm>
            <a:off x="3014527" y="1268981"/>
            <a:ext cx="140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Mood board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BDA25D-E8BA-7C4D-B0EB-74D8C650E52F}"/>
              </a:ext>
            </a:extLst>
          </p:cNvPr>
          <p:cNvSpPr/>
          <p:nvPr/>
        </p:nvSpPr>
        <p:spPr>
          <a:xfrm>
            <a:off x="7457644" y="1067208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91A82A-F6BC-0C47-86D8-4D2DFB2D0A92}"/>
              </a:ext>
            </a:extLst>
          </p:cNvPr>
          <p:cNvSpPr/>
          <p:nvPr/>
        </p:nvSpPr>
        <p:spPr>
          <a:xfrm>
            <a:off x="2611629" y="2084030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E08CE46-C4E4-C04A-8C8A-206092C3D7BF}"/>
              </a:ext>
            </a:extLst>
          </p:cNvPr>
          <p:cNvSpPr/>
          <p:nvPr/>
        </p:nvSpPr>
        <p:spPr>
          <a:xfrm>
            <a:off x="9847060" y="1067208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09F32F7-F4C1-B14A-9144-D85A95BBA292}"/>
              </a:ext>
            </a:extLst>
          </p:cNvPr>
          <p:cNvSpPr/>
          <p:nvPr/>
        </p:nvSpPr>
        <p:spPr>
          <a:xfrm>
            <a:off x="175100" y="2081979"/>
            <a:ext cx="2220686" cy="881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BEE71C-2D18-FD47-8FCD-C4F7772BCBB6}"/>
              </a:ext>
            </a:extLst>
          </p:cNvPr>
          <p:cNvSpPr txBox="1"/>
          <p:nvPr/>
        </p:nvSpPr>
        <p:spPr>
          <a:xfrm>
            <a:off x="848340" y="129114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C516F8-5ADE-7247-8D19-444031815444}"/>
              </a:ext>
            </a:extLst>
          </p:cNvPr>
          <p:cNvSpPr txBox="1"/>
          <p:nvPr/>
        </p:nvSpPr>
        <p:spPr>
          <a:xfrm>
            <a:off x="5506571" y="1323413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Mind map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C9217E-C327-BC4E-92B0-2F54D1B70EE4}"/>
              </a:ext>
            </a:extLst>
          </p:cNvPr>
          <p:cNvSpPr txBox="1"/>
          <p:nvPr/>
        </p:nvSpPr>
        <p:spPr>
          <a:xfrm>
            <a:off x="9970992" y="1302039"/>
            <a:ext cx="2069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Statement of intent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51AD74-BFEE-B44B-A4D8-B49410C5C73A}"/>
              </a:ext>
            </a:extLst>
          </p:cNvPr>
          <p:cNvSpPr txBox="1"/>
          <p:nvPr/>
        </p:nvSpPr>
        <p:spPr>
          <a:xfrm>
            <a:off x="7668580" y="1291146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Theme research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C4ACDB-AC70-3548-BACD-66B2F3B72102}"/>
              </a:ext>
            </a:extLst>
          </p:cNvPr>
          <p:cNvSpPr txBox="1"/>
          <p:nvPr/>
        </p:nvSpPr>
        <p:spPr>
          <a:xfrm>
            <a:off x="10027029" y="2125502"/>
            <a:ext cx="189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Preliminary shoot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4EBABE-45E5-0442-9747-D5F4967358C8}"/>
              </a:ext>
            </a:extLst>
          </p:cNvPr>
          <p:cNvSpPr txBox="1"/>
          <p:nvPr/>
        </p:nvSpPr>
        <p:spPr>
          <a:xfrm>
            <a:off x="7802680" y="2238896"/>
            <a:ext cx="1530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Photographer </a:t>
            </a:r>
          </a:p>
          <a:p>
            <a:pPr algn="ctr"/>
            <a:r>
              <a:rPr lang="en-US" dirty="0"/>
              <a:t>research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4531FD-B295-DF4B-BEBC-1461A837AB54}"/>
              </a:ext>
            </a:extLst>
          </p:cNvPr>
          <p:cNvSpPr txBox="1"/>
          <p:nvPr/>
        </p:nvSpPr>
        <p:spPr>
          <a:xfrm>
            <a:off x="5043571" y="2109007"/>
            <a:ext cx="223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Photoshoot response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45D9C6-46CA-5448-9C9B-C2318310080F}"/>
              </a:ext>
            </a:extLst>
          </p:cNvPr>
          <p:cNvSpPr txBox="1"/>
          <p:nvPr/>
        </p:nvSpPr>
        <p:spPr>
          <a:xfrm>
            <a:off x="2960528" y="2229418"/>
            <a:ext cx="1530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Photographer </a:t>
            </a:r>
          </a:p>
          <a:p>
            <a:pPr algn="ctr"/>
            <a:r>
              <a:rPr lang="en-US" dirty="0"/>
              <a:t>research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BC612F-6DB1-A34B-96C2-68F02DF9E909}"/>
              </a:ext>
            </a:extLst>
          </p:cNvPr>
          <p:cNvSpPr txBox="1"/>
          <p:nvPr/>
        </p:nvSpPr>
        <p:spPr>
          <a:xfrm>
            <a:off x="157329" y="2113512"/>
            <a:ext cx="223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Photoshoot response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BF01456-ED68-6843-9188-FC5EAEF648AF}"/>
              </a:ext>
            </a:extLst>
          </p:cNvPr>
          <p:cNvSpPr/>
          <p:nvPr/>
        </p:nvSpPr>
        <p:spPr>
          <a:xfrm>
            <a:off x="408756" y="3300631"/>
            <a:ext cx="1530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Photographer </a:t>
            </a:r>
          </a:p>
          <a:p>
            <a:pPr algn="ctr"/>
            <a:r>
              <a:rPr lang="en-US" dirty="0"/>
              <a:t>research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B13755-642F-EB47-9A27-C32131600233}"/>
              </a:ext>
            </a:extLst>
          </p:cNvPr>
          <p:cNvSpPr txBox="1"/>
          <p:nvPr/>
        </p:nvSpPr>
        <p:spPr>
          <a:xfrm>
            <a:off x="2605171" y="3222377"/>
            <a:ext cx="223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Photoshoot response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086623-A91E-5147-B4A7-A7CE4805B10D}"/>
              </a:ext>
            </a:extLst>
          </p:cNvPr>
          <p:cNvSpPr txBox="1"/>
          <p:nvPr/>
        </p:nvSpPr>
        <p:spPr>
          <a:xfrm>
            <a:off x="5290678" y="3462254"/>
            <a:ext cx="157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 review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918B73-36EE-5A4B-9EE5-96BF15E7F8D1}"/>
              </a:ext>
            </a:extLst>
          </p:cNvPr>
          <p:cNvSpPr txBox="1"/>
          <p:nvPr/>
        </p:nvSpPr>
        <p:spPr>
          <a:xfrm>
            <a:off x="7891214" y="3309952"/>
            <a:ext cx="1331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Planning </a:t>
            </a:r>
          </a:p>
          <a:p>
            <a:pPr algn="ctr"/>
            <a:r>
              <a:rPr lang="en-US" dirty="0"/>
              <a:t>photoshoot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69DC4D-F888-3745-8BAB-EFBC04FE49B2}"/>
              </a:ext>
            </a:extLst>
          </p:cNvPr>
          <p:cNvSpPr txBox="1"/>
          <p:nvPr/>
        </p:nvSpPr>
        <p:spPr>
          <a:xfrm>
            <a:off x="10265905" y="3233657"/>
            <a:ext cx="132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Photoshoot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71877A8-224B-D846-B6AC-C15E0D0A7FE1}"/>
              </a:ext>
            </a:extLst>
          </p:cNvPr>
          <p:cNvSpPr txBox="1"/>
          <p:nvPr/>
        </p:nvSpPr>
        <p:spPr>
          <a:xfrm>
            <a:off x="10250880" y="4368445"/>
            <a:ext cx="1331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Planning </a:t>
            </a:r>
          </a:p>
          <a:p>
            <a:pPr algn="ctr"/>
            <a:r>
              <a:rPr lang="en-US" dirty="0"/>
              <a:t>photoshoot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8AD3DE5-3627-AC48-8B35-CEB5E083996A}"/>
              </a:ext>
            </a:extLst>
          </p:cNvPr>
          <p:cNvSpPr txBox="1"/>
          <p:nvPr/>
        </p:nvSpPr>
        <p:spPr>
          <a:xfrm>
            <a:off x="7789415" y="4259152"/>
            <a:ext cx="132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Photoshoot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21488D-AAF7-CB41-B578-B0DD1FAFC937}"/>
              </a:ext>
            </a:extLst>
          </p:cNvPr>
          <p:cNvSpPr txBox="1"/>
          <p:nvPr/>
        </p:nvSpPr>
        <p:spPr>
          <a:xfrm>
            <a:off x="3075886" y="4272691"/>
            <a:ext cx="132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Photoshoot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0666595-AD28-A24E-94A7-43A600CFC1A6}"/>
              </a:ext>
            </a:extLst>
          </p:cNvPr>
          <p:cNvSpPr txBox="1"/>
          <p:nvPr/>
        </p:nvSpPr>
        <p:spPr>
          <a:xfrm>
            <a:off x="5355027" y="4352296"/>
            <a:ext cx="1331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Planning </a:t>
            </a:r>
          </a:p>
          <a:p>
            <a:pPr algn="ctr"/>
            <a:r>
              <a:rPr lang="en-US" dirty="0"/>
              <a:t>photoshoot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921580-9039-FD46-8BAD-C821454D212D}"/>
              </a:ext>
            </a:extLst>
          </p:cNvPr>
          <p:cNvSpPr txBox="1"/>
          <p:nvPr/>
        </p:nvSpPr>
        <p:spPr>
          <a:xfrm>
            <a:off x="10018518" y="2392014"/>
            <a:ext cx="191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Review and select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B532A93-36ED-EE4F-A993-B889DC362741}"/>
              </a:ext>
            </a:extLst>
          </p:cNvPr>
          <p:cNvSpPr txBox="1"/>
          <p:nvPr/>
        </p:nvSpPr>
        <p:spPr>
          <a:xfrm>
            <a:off x="10558920" y="2620999"/>
            <a:ext cx="88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Editing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1EE6CF6-69A9-8A42-85FF-4E64D18EA96F}"/>
              </a:ext>
            </a:extLst>
          </p:cNvPr>
          <p:cNvSpPr txBox="1"/>
          <p:nvPr/>
        </p:nvSpPr>
        <p:spPr>
          <a:xfrm>
            <a:off x="5202012" y="2354327"/>
            <a:ext cx="191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Review and select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4ED417B-4F47-344E-ABF0-AE0912A697E5}"/>
              </a:ext>
            </a:extLst>
          </p:cNvPr>
          <p:cNvSpPr txBox="1"/>
          <p:nvPr/>
        </p:nvSpPr>
        <p:spPr>
          <a:xfrm>
            <a:off x="5677812" y="2598473"/>
            <a:ext cx="88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Editing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DFB93C7-0010-3846-93B5-DEBF492E0FB6}"/>
              </a:ext>
            </a:extLst>
          </p:cNvPr>
          <p:cNvSpPr txBox="1"/>
          <p:nvPr/>
        </p:nvSpPr>
        <p:spPr>
          <a:xfrm>
            <a:off x="326655" y="2338184"/>
            <a:ext cx="191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Review and select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C8B8F89-CAED-E940-8F9B-B15460CD4320}"/>
              </a:ext>
            </a:extLst>
          </p:cNvPr>
          <p:cNvSpPr txBox="1"/>
          <p:nvPr/>
        </p:nvSpPr>
        <p:spPr>
          <a:xfrm>
            <a:off x="844553" y="2599246"/>
            <a:ext cx="88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Editing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FBB994-2833-744E-B2B4-249B01814D66}"/>
              </a:ext>
            </a:extLst>
          </p:cNvPr>
          <p:cNvSpPr txBox="1"/>
          <p:nvPr/>
        </p:nvSpPr>
        <p:spPr>
          <a:xfrm>
            <a:off x="2748727" y="3451178"/>
            <a:ext cx="191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Review and select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0EBB3F6-C6AE-144C-B404-AE85B4866786}"/>
              </a:ext>
            </a:extLst>
          </p:cNvPr>
          <p:cNvSpPr txBox="1"/>
          <p:nvPr/>
        </p:nvSpPr>
        <p:spPr>
          <a:xfrm>
            <a:off x="3263904" y="3695719"/>
            <a:ext cx="88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Editing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BA53C09-199B-EC40-AEF6-59AF59E2330D}"/>
              </a:ext>
            </a:extLst>
          </p:cNvPr>
          <p:cNvSpPr txBox="1"/>
          <p:nvPr/>
        </p:nvSpPr>
        <p:spPr>
          <a:xfrm>
            <a:off x="10063907" y="3424358"/>
            <a:ext cx="191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Review and select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FFBDCC-7A16-524E-BCEF-D111C1E15C90}"/>
              </a:ext>
            </a:extLst>
          </p:cNvPr>
          <p:cNvSpPr txBox="1"/>
          <p:nvPr/>
        </p:nvSpPr>
        <p:spPr>
          <a:xfrm>
            <a:off x="10521953" y="3653743"/>
            <a:ext cx="88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Editing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5EB1044-8C84-DE48-9F68-7330C62BD7ED}"/>
              </a:ext>
            </a:extLst>
          </p:cNvPr>
          <p:cNvSpPr txBox="1"/>
          <p:nvPr/>
        </p:nvSpPr>
        <p:spPr>
          <a:xfrm>
            <a:off x="7592871" y="4492331"/>
            <a:ext cx="191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Review and select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EE9F8EC-A910-9845-91D0-ED500A7F6282}"/>
              </a:ext>
            </a:extLst>
          </p:cNvPr>
          <p:cNvSpPr txBox="1"/>
          <p:nvPr/>
        </p:nvSpPr>
        <p:spPr>
          <a:xfrm>
            <a:off x="2796409" y="4539785"/>
            <a:ext cx="191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Review and select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9908753-DD4B-7141-B482-EA106AE78BF9}"/>
              </a:ext>
            </a:extLst>
          </p:cNvPr>
          <p:cNvSpPr txBox="1"/>
          <p:nvPr/>
        </p:nvSpPr>
        <p:spPr>
          <a:xfrm>
            <a:off x="8099884" y="4742297"/>
            <a:ext cx="88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Editing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38D2BF0-FC0D-674A-B604-64B691BEAEBC}"/>
              </a:ext>
            </a:extLst>
          </p:cNvPr>
          <p:cNvSpPr txBox="1"/>
          <p:nvPr/>
        </p:nvSpPr>
        <p:spPr>
          <a:xfrm>
            <a:off x="3357705" y="4756721"/>
            <a:ext cx="88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Editing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8ADF45B-AD8A-2446-9F43-63C626D93772}"/>
              </a:ext>
            </a:extLst>
          </p:cNvPr>
          <p:cNvSpPr txBox="1"/>
          <p:nvPr/>
        </p:nvSpPr>
        <p:spPr>
          <a:xfrm>
            <a:off x="158772" y="4335006"/>
            <a:ext cx="2256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Planning </a:t>
            </a:r>
          </a:p>
          <a:p>
            <a:pPr algn="ctr"/>
            <a:r>
              <a:rPr lang="en-US" dirty="0">
                <a:highlight>
                  <a:srgbClr val="00FFFF"/>
                </a:highlight>
              </a:rPr>
              <a:t>final experimentation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018C055-8BCE-A843-8DA8-B269A17795A4}"/>
              </a:ext>
            </a:extLst>
          </p:cNvPr>
          <p:cNvSpPr txBox="1"/>
          <p:nvPr/>
        </p:nvSpPr>
        <p:spPr>
          <a:xfrm>
            <a:off x="130472" y="5731736"/>
            <a:ext cx="223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Final experimentation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6948CD-D230-FE4C-87BE-C768908E87D3}"/>
              </a:ext>
            </a:extLst>
          </p:cNvPr>
          <p:cNvSpPr txBox="1"/>
          <p:nvPr/>
        </p:nvSpPr>
        <p:spPr>
          <a:xfrm>
            <a:off x="2748727" y="5546986"/>
            <a:ext cx="186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Best images from </a:t>
            </a:r>
          </a:p>
          <a:p>
            <a:r>
              <a:rPr lang="en-US" dirty="0">
                <a:highlight>
                  <a:srgbClr val="00FFFF"/>
                </a:highlight>
              </a:rPr>
              <a:t>EVERY shoot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7C8CC9B-FD00-D14C-9008-5CF5ED28DE08}"/>
              </a:ext>
            </a:extLst>
          </p:cNvPr>
          <p:cNvSpPr txBox="1"/>
          <p:nvPr/>
        </p:nvSpPr>
        <p:spPr>
          <a:xfrm>
            <a:off x="5372720" y="569442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Final piece(s)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4ADDB1-58D2-4144-AD4A-F001E7285765}"/>
              </a:ext>
            </a:extLst>
          </p:cNvPr>
          <p:cNvSpPr txBox="1"/>
          <p:nvPr/>
        </p:nvSpPr>
        <p:spPr>
          <a:xfrm>
            <a:off x="7600035" y="5731341"/>
            <a:ext cx="188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Project evaluation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03A3B5-3BA6-284D-96DA-F14B0A83A3A7}"/>
              </a:ext>
            </a:extLst>
          </p:cNvPr>
          <p:cNvSpPr txBox="1"/>
          <p:nvPr/>
        </p:nvSpPr>
        <p:spPr>
          <a:xfrm>
            <a:off x="4571248" y="195685"/>
            <a:ext cx="292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EXAM JOURNEY </a:t>
            </a:r>
          </a:p>
        </p:txBody>
      </p:sp>
      <p:sp>
        <p:nvSpPr>
          <p:cNvPr id="72" name="Right Arrow 71">
            <a:extLst>
              <a:ext uri="{FF2B5EF4-FFF2-40B4-BE49-F238E27FC236}">
                <a16:creationId xmlns:a16="http://schemas.microsoft.com/office/drawing/2014/main" id="{649C701E-B336-5241-BC5C-AB3F8AE16C46}"/>
              </a:ext>
            </a:extLst>
          </p:cNvPr>
          <p:cNvSpPr/>
          <p:nvPr/>
        </p:nvSpPr>
        <p:spPr>
          <a:xfrm>
            <a:off x="4722247" y="1428346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id="{5FF9166F-A2E3-1B4C-96AA-959D9FAA490E}"/>
              </a:ext>
            </a:extLst>
          </p:cNvPr>
          <p:cNvSpPr/>
          <p:nvPr/>
        </p:nvSpPr>
        <p:spPr>
          <a:xfrm>
            <a:off x="2362680" y="1415141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>
            <a:extLst>
              <a:ext uri="{FF2B5EF4-FFF2-40B4-BE49-F238E27FC236}">
                <a16:creationId xmlns:a16="http://schemas.microsoft.com/office/drawing/2014/main" id="{DA165C69-512F-1444-83DB-9BFE643C129C}"/>
              </a:ext>
            </a:extLst>
          </p:cNvPr>
          <p:cNvSpPr/>
          <p:nvPr/>
        </p:nvSpPr>
        <p:spPr>
          <a:xfrm rot="5400000">
            <a:off x="11655257" y="1985192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>
            <a:extLst>
              <a:ext uri="{FF2B5EF4-FFF2-40B4-BE49-F238E27FC236}">
                <a16:creationId xmlns:a16="http://schemas.microsoft.com/office/drawing/2014/main" id="{720E93C9-3A6A-8C48-88A8-908CC7F0E87B}"/>
              </a:ext>
            </a:extLst>
          </p:cNvPr>
          <p:cNvSpPr/>
          <p:nvPr/>
        </p:nvSpPr>
        <p:spPr>
          <a:xfrm>
            <a:off x="9511660" y="1384705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75">
            <a:extLst>
              <a:ext uri="{FF2B5EF4-FFF2-40B4-BE49-F238E27FC236}">
                <a16:creationId xmlns:a16="http://schemas.microsoft.com/office/drawing/2014/main" id="{71ED31AE-E642-724B-AF79-1B646AC46D55}"/>
              </a:ext>
            </a:extLst>
          </p:cNvPr>
          <p:cNvSpPr/>
          <p:nvPr/>
        </p:nvSpPr>
        <p:spPr>
          <a:xfrm>
            <a:off x="7171410" y="1423034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Arrow 76">
            <a:extLst>
              <a:ext uri="{FF2B5EF4-FFF2-40B4-BE49-F238E27FC236}">
                <a16:creationId xmlns:a16="http://schemas.microsoft.com/office/drawing/2014/main" id="{232B4B2D-301B-974F-B208-ACC7BA5F3842}"/>
              </a:ext>
            </a:extLst>
          </p:cNvPr>
          <p:cNvSpPr/>
          <p:nvPr/>
        </p:nvSpPr>
        <p:spPr>
          <a:xfrm rot="10800000">
            <a:off x="9538478" y="2407134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>
            <a:extLst>
              <a:ext uri="{FF2B5EF4-FFF2-40B4-BE49-F238E27FC236}">
                <a16:creationId xmlns:a16="http://schemas.microsoft.com/office/drawing/2014/main" id="{AF5C9AAE-6AD2-E644-8EEC-10CA6A1F05F0}"/>
              </a:ext>
            </a:extLst>
          </p:cNvPr>
          <p:cNvSpPr/>
          <p:nvPr/>
        </p:nvSpPr>
        <p:spPr>
          <a:xfrm rot="10800000">
            <a:off x="4662801" y="2392837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465DBAB5-FC77-3F47-8742-2B1EBE9C7ECB}"/>
              </a:ext>
            </a:extLst>
          </p:cNvPr>
          <p:cNvSpPr/>
          <p:nvPr/>
        </p:nvSpPr>
        <p:spPr>
          <a:xfrm rot="10800000">
            <a:off x="7111563" y="2456189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AC9BB36C-76EB-8D45-BC41-446D9141DA30}"/>
              </a:ext>
            </a:extLst>
          </p:cNvPr>
          <p:cNvSpPr/>
          <p:nvPr/>
        </p:nvSpPr>
        <p:spPr>
          <a:xfrm rot="10800000">
            <a:off x="2225283" y="2409875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15C75389-4095-3542-8DEC-5171CE50946C}"/>
              </a:ext>
            </a:extLst>
          </p:cNvPr>
          <p:cNvSpPr/>
          <p:nvPr/>
        </p:nvSpPr>
        <p:spPr>
          <a:xfrm>
            <a:off x="2289123" y="3534857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Arrow 84">
            <a:extLst>
              <a:ext uri="{FF2B5EF4-FFF2-40B4-BE49-F238E27FC236}">
                <a16:creationId xmlns:a16="http://schemas.microsoft.com/office/drawing/2014/main" id="{F540285F-6387-6746-9201-83007EBA90A6}"/>
              </a:ext>
            </a:extLst>
          </p:cNvPr>
          <p:cNvSpPr/>
          <p:nvPr/>
        </p:nvSpPr>
        <p:spPr>
          <a:xfrm>
            <a:off x="4711195" y="3557343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>
            <a:extLst>
              <a:ext uri="{FF2B5EF4-FFF2-40B4-BE49-F238E27FC236}">
                <a16:creationId xmlns:a16="http://schemas.microsoft.com/office/drawing/2014/main" id="{FF04511E-2B0F-F04A-97AC-72378BB35572}"/>
              </a:ext>
            </a:extLst>
          </p:cNvPr>
          <p:cNvSpPr/>
          <p:nvPr/>
        </p:nvSpPr>
        <p:spPr>
          <a:xfrm>
            <a:off x="7046284" y="3556163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>
            <a:extLst>
              <a:ext uri="{FF2B5EF4-FFF2-40B4-BE49-F238E27FC236}">
                <a16:creationId xmlns:a16="http://schemas.microsoft.com/office/drawing/2014/main" id="{7C949611-FD4E-B14B-9668-25BCF4C5FC77}"/>
              </a:ext>
            </a:extLst>
          </p:cNvPr>
          <p:cNvSpPr/>
          <p:nvPr/>
        </p:nvSpPr>
        <p:spPr>
          <a:xfrm>
            <a:off x="9612777" y="3541648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>
            <a:extLst>
              <a:ext uri="{FF2B5EF4-FFF2-40B4-BE49-F238E27FC236}">
                <a16:creationId xmlns:a16="http://schemas.microsoft.com/office/drawing/2014/main" id="{C84239CE-D3D5-E84A-AB29-A57F898B02EB}"/>
              </a:ext>
            </a:extLst>
          </p:cNvPr>
          <p:cNvSpPr/>
          <p:nvPr/>
        </p:nvSpPr>
        <p:spPr>
          <a:xfrm rot="5400000">
            <a:off x="234392" y="3014730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Arrow 88">
            <a:extLst>
              <a:ext uri="{FF2B5EF4-FFF2-40B4-BE49-F238E27FC236}">
                <a16:creationId xmlns:a16="http://schemas.microsoft.com/office/drawing/2014/main" id="{24C68C77-DDE5-1E43-A7F4-D016EA342730}"/>
              </a:ext>
            </a:extLst>
          </p:cNvPr>
          <p:cNvSpPr/>
          <p:nvPr/>
        </p:nvSpPr>
        <p:spPr>
          <a:xfrm rot="5400000">
            <a:off x="11555809" y="4100727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89">
            <a:extLst>
              <a:ext uri="{FF2B5EF4-FFF2-40B4-BE49-F238E27FC236}">
                <a16:creationId xmlns:a16="http://schemas.microsoft.com/office/drawing/2014/main" id="{8A51B0BC-FEF1-B243-A219-785458393EB3}"/>
              </a:ext>
            </a:extLst>
          </p:cNvPr>
          <p:cNvSpPr/>
          <p:nvPr/>
        </p:nvSpPr>
        <p:spPr>
          <a:xfrm rot="10800000">
            <a:off x="9544041" y="4552722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2BB5413E-C4D8-A44A-A958-D101CF93467D}"/>
              </a:ext>
            </a:extLst>
          </p:cNvPr>
          <p:cNvSpPr/>
          <p:nvPr/>
        </p:nvSpPr>
        <p:spPr>
          <a:xfrm rot="10800000">
            <a:off x="7111563" y="4552722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DF5EDA3F-B565-D942-AA76-E134FCAB5DB1}"/>
              </a:ext>
            </a:extLst>
          </p:cNvPr>
          <p:cNvSpPr/>
          <p:nvPr/>
        </p:nvSpPr>
        <p:spPr>
          <a:xfrm rot="10800000">
            <a:off x="4683932" y="4556404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CE7B7A69-3055-154C-8535-B9E9912FBC8A}"/>
              </a:ext>
            </a:extLst>
          </p:cNvPr>
          <p:cNvSpPr/>
          <p:nvPr/>
        </p:nvSpPr>
        <p:spPr>
          <a:xfrm rot="10800000">
            <a:off x="2283396" y="4559976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ACC2DCF-8CA1-124D-85CA-DF1F31DDA09B}"/>
              </a:ext>
            </a:extLst>
          </p:cNvPr>
          <p:cNvSpPr/>
          <p:nvPr/>
        </p:nvSpPr>
        <p:spPr>
          <a:xfrm rot="5400000">
            <a:off x="234927" y="5222841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id="{7BE4C37E-DC2E-AA40-A098-9BB8440CEFEA}"/>
              </a:ext>
            </a:extLst>
          </p:cNvPr>
          <p:cNvSpPr/>
          <p:nvPr/>
        </p:nvSpPr>
        <p:spPr>
          <a:xfrm>
            <a:off x="2325683" y="5777093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Arrow 95">
            <a:extLst>
              <a:ext uri="{FF2B5EF4-FFF2-40B4-BE49-F238E27FC236}">
                <a16:creationId xmlns:a16="http://schemas.microsoft.com/office/drawing/2014/main" id="{229ED56B-8BCA-8946-8468-9327FF8551C9}"/>
              </a:ext>
            </a:extLst>
          </p:cNvPr>
          <p:cNvSpPr/>
          <p:nvPr/>
        </p:nvSpPr>
        <p:spPr>
          <a:xfrm>
            <a:off x="4711195" y="5791987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Arrow 96">
            <a:extLst>
              <a:ext uri="{FF2B5EF4-FFF2-40B4-BE49-F238E27FC236}">
                <a16:creationId xmlns:a16="http://schemas.microsoft.com/office/drawing/2014/main" id="{AB5E58B0-98FF-1242-A33B-5BE22FCDA8D0}"/>
              </a:ext>
            </a:extLst>
          </p:cNvPr>
          <p:cNvSpPr/>
          <p:nvPr/>
        </p:nvSpPr>
        <p:spPr>
          <a:xfrm>
            <a:off x="7073138" y="5777093"/>
            <a:ext cx="426422" cy="20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C9C9622-9278-0849-953A-A026D92ED8D3}"/>
              </a:ext>
            </a:extLst>
          </p:cNvPr>
          <p:cNvSpPr/>
          <p:nvPr/>
        </p:nvSpPr>
        <p:spPr>
          <a:xfrm>
            <a:off x="10265905" y="5407164"/>
            <a:ext cx="1599397" cy="1047372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 HOUR CONTROLLED ASSESSMENT </a:t>
            </a:r>
          </a:p>
        </p:txBody>
      </p:sp>
    </p:spTree>
    <p:extLst>
      <p:ext uri="{BB962C8B-B14F-4D97-AF65-F5344CB8AC3E}">
        <p14:creationId xmlns:p14="http://schemas.microsoft.com/office/powerpoint/2010/main" val="356712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AE805B-E36E-6A46-A096-BDBEBFF82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56" y="0"/>
            <a:ext cx="565444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1ADA25-C222-2F44-A5F5-0CF6AFDFD4B3}"/>
              </a:ext>
            </a:extLst>
          </p:cNvPr>
          <p:cNvSpPr txBox="1"/>
          <p:nvPr/>
        </p:nvSpPr>
        <p:spPr>
          <a:xfrm>
            <a:off x="6784258" y="722671"/>
            <a:ext cx="4122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Exam planner / groups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C5AE47-8521-FF41-849D-D0A84CC13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731891"/>
              </p:ext>
            </p:extLst>
          </p:nvPr>
        </p:nvGraphicFramePr>
        <p:xfrm>
          <a:off x="7136432" y="1690393"/>
          <a:ext cx="2066562" cy="4813641"/>
        </p:xfrm>
        <a:graphic>
          <a:graphicData uri="http://schemas.openxmlformats.org/drawingml/2006/table">
            <a:tbl>
              <a:tblPr/>
              <a:tblGrid>
                <a:gridCol w="1033281">
                  <a:extLst>
                    <a:ext uri="{9D8B030D-6E8A-4147-A177-3AD203B41FA5}">
                      <a16:colId xmlns:a16="http://schemas.microsoft.com/office/drawing/2014/main" val="3665751690"/>
                    </a:ext>
                  </a:extLst>
                </a:gridCol>
                <a:gridCol w="1033281">
                  <a:extLst>
                    <a:ext uri="{9D8B030D-6E8A-4147-A177-3AD203B41FA5}">
                      <a16:colId xmlns:a16="http://schemas.microsoft.com/office/drawing/2014/main" val="2871440801"/>
                    </a:ext>
                  </a:extLst>
                </a:gridCol>
              </a:tblGrid>
              <a:tr h="229221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 25th 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793284"/>
                  </a:ext>
                </a:extLst>
              </a:tr>
              <a:tr h="229221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Elena Aldred</a:t>
                      </a: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731901"/>
                  </a:ext>
                </a:extLst>
              </a:tr>
              <a:tr h="229221">
                <a:tc>
                  <a:txBody>
                    <a:bodyPr/>
                    <a:lstStyle/>
                    <a:p>
                      <a:pPr fontAlgn="b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Trinity Chan</a:t>
                      </a: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523800"/>
                  </a:ext>
                </a:extLst>
              </a:tr>
              <a:tr h="229221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Cherie Desanta</a:t>
                      </a: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53111"/>
                  </a:ext>
                </a:extLst>
              </a:tr>
              <a:tr h="229221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Claudia Farley</a:t>
                      </a: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609788"/>
                  </a:ext>
                </a:extLst>
              </a:tr>
              <a:tr h="229221">
                <a:tc>
                  <a:txBody>
                    <a:bodyPr/>
                    <a:lstStyle/>
                    <a:p>
                      <a:pPr fontAlgn="b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Lia Hine</a:t>
                      </a: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265401"/>
                  </a:ext>
                </a:extLst>
              </a:tr>
              <a:tr h="229221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Lauren Pallas</a:t>
                      </a: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364186"/>
                  </a:ext>
                </a:extLst>
              </a:tr>
              <a:tr h="229221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Eleanor Russell</a:t>
                      </a: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878658"/>
                  </a:ext>
                </a:extLst>
              </a:tr>
              <a:tr h="229221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Holly Seymour</a:t>
                      </a: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414157"/>
                  </a:ext>
                </a:extLst>
              </a:tr>
              <a:tr h="229221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Amy Shepherd</a:t>
                      </a: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237400"/>
                  </a:ext>
                </a:extLst>
              </a:tr>
              <a:tr h="229221">
                <a:tc>
                  <a:txBody>
                    <a:bodyPr/>
                    <a:lstStyle/>
                    <a:p>
                      <a:pPr fontAlgn="b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Neve Storey</a:t>
                      </a: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972844"/>
                  </a:ext>
                </a:extLst>
              </a:tr>
              <a:tr h="229221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Jami-Leigh Woodbridge</a:t>
                      </a: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549115"/>
                  </a:ext>
                </a:extLst>
              </a:tr>
              <a:tr h="229221">
                <a:tc>
                  <a:txBody>
                    <a:bodyPr/>
                    <a:lstStyle/>
                    <a:p>
                      <a:pPr fontAlgn="b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 Tucker</a:t>
                      </a: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781878"/>
                  </a:ext>
                </a:extLst>
              </a:tr>
              <a:tr h="229221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Shaun Thomas-Gurney</a:t>
                      </a: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704778"/>
                  </a:ext>
                </a:extLst>
              </a:tr>
              <a:tr h="229221">
                <a:tc>
                  <a:txBody>
                    <a:bodyPr/>
                    <a:lstStyle/>
                    <a:p>
                      <a:pPr fontAlgn="b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Blake Rolfe</a:t>
                      </a: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960137"/>
                  </a:ext>
                </a:extLst>
              </a:tr>
              <a:tr h="229221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Abbie Quartley</a:t>
                      </a: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91719"/>
                  </a:ext>
                </a:extLst>
              </a:tr>
              <a:tr h="229221">
                <a:tc>
                  <a:txBody>
                    <a:bodyPr/>
                    <a:lstStyle/>
                    <a:p>
                      <a:pPr fontAlgn="b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Izzy Minty</a:t>
                      </a: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217902"/>
                  </a:ext>
                </a:extLst>
              </a:tr>
              <a:tr h="229221">
                <a:tc>
                  <a:txBody>
                    <a:bodyPr/>
                    <a:lstStyle/>
                    <a:p>
                      <a:pPr fontAlgn="b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Tia Johnson</a:t>
                      </a: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805659"/>
                  </a:ext>
                </a:extLst>
              </a:tr>
              <a:tr h="229221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Hermione Hemmings</a:t>
                      </a: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982627"/>
                  </a:ext>
                </a:extLst>
              </a:tr>
              <a:tr h="229221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Emilie-Mae Chiplin</a:t>
                      </a: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406019"/>
                  </a:ext>
                </a:extLst>
              </a:tr>
              <a:tr h="229221">
                <a:tc>
                  <a:txBody>
                    <a:bodyPr/>
                    <a:lstStyle/>
                    <a:p>
                      <a:pPr fontAlgn="b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Eliza Algar</a:t>
                      </a: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39784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54158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EA43BE-1516-2E4A-A5A6-7DEA97E85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31474"/>
              </p:ext>
            </p:extLst>
          </p:nvPr>
        </p:nvGraphicFramePr>
        <p:xfrm>
          <a:off x="9609245" y="1690393"/>
          <a:ext cx="1923994" cy="4813633"/>
        </p:xfrm>
        <a:graphic>
          <a:graphicData uri="http://schemas.openxmlformats.org/drawingml/2006/table">
            <a:tbl>
              <a:tblPr/>
              <a:tblGrid>
                <a:gridCol w="961997">
                  <a:extLst>
                    <a:ext uri="{9D8B030D-6E8A-4147-A177-3AD203B41FA5}">
                      <a16:colId xmlns:a16="http://schemas.microsoft.com/office/drawing/2014/main" val="1126617882"/>
                    </a:ext>
                  </a:extLst>
                </a:gridCol>
                <a:gridCol w="961997">
                  <a:extLst>
                    <a:ext uri="{9D8B030D-6E8A-4147-A177-3AD203B41FA5}">
                      <a16:colId xmlns:a16="http://schemas.microsoft.com/office/drawing/2014/main" val="42488462"/>
                    </a:ext>
                  </a:extLst>
                </a:gridCol>
              </a:tblGrid>
              <a:tr h="506524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Thursday 26th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87947"/>
                  </a:ext>
                </a:extLst>
              </a:tr>
              <a:tr h="199733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Guy Akeroyd</a:t>
                      </a: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614056"/>
                  </a:ext>
                </a:extLst>
              </a:tr>
              <a:tr h="199733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Millie Arnold</a:t>
                      </a: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370407"/>
                  </a:ext>
                </a:extLst>
              </a:tr>
              <a:tr h="199733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Mia Bellamy</a:t>
                      </a: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80229"/>
                  </a:ext>
                </a:extLst>
              </a:tr>
              <a:tr h="199733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Isaac Cogger</a:t>
                      </a: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646669"/>
                  </a:ext>
                </a:extLst>
              </a:tr>
              <a:tr h="199733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Matthew Cook</a:t>
                      </a: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463642"/>
                  </a:ext>
                </a:extLst>
              </a:tr>
              <a:tr h="199733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George Croker</a:t>
                      </a: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688435"/>
                  </a:ext>
                </a:extLst>
              </a:tr>
              <a:tr h="199733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Gemma Evans</a:t>
                      </a: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099162"/>
                  </a:ext>
                </a:extLst>
              </a:tr>
              <a:tr h="199733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Heidi Farrow</a:t>
                      </a: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441500"/>
                  </a:ext>
                </a:extLst>
              </a:tr>
              <a:tr h="199733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Armarni Forbes</a:t>
                      </a: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933357"/>
                  </a:ext>
                </a:extLst>
              </a:tr>
              <a:tr h="199733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Lauren Hinkley</a:t>
                      </a: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334042"/>
                  </a:ext>
                </a:extLst>
              </a:tr>
              <a:tr h="199733">
                <a:tc>
                  <a:txBody>
                    <a:bodyPr/>
                    <a:lstStyle/>
                    <a:p>
                      <a:pPr fontAlgn="b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Jolyon Little</a:t>
                      </a: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351127"/>
                  </a:ext>
                </a:extLst>
              </a:tr>
              <a:tr h="199733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Frankie O'Keeffe</a:t>
                      </a: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367943"/>
                  </a:ext>
                </a:extLst>
              </a:tr>
              <a:tr h="199733">
                <a:tc>
                  <a:txBody>
                    <a:bodyPr/>
                    <a:lstStyle/>
                    <a:p>
                      <a:pPr fontAlgn="b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Kezia Ryan</a:t>
                      </a: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969979"/>
                  </a:ext>
                </a:extLst>
              </a:tr>
              <a:tr h="199733">
                <a:tc>
                  <a:txBody>
                    <a:bodyPr/>
                    <a:lstStyle/>
                    <a:p>
                      <a:pPr fontAlgn="b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Ollie Toms</a:t>
                      </a: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661467"/>
                  </a:ext>
                </a:extLst>
              </a:tr>
              <a:tr h="199733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Mia Waldron</a:t>
                      </a: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856070"/>
                  </a:ext>
                </a:extLst>
              </a:tr>
              <a:tr h="199733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Molly Royce-Dexter</a:t>
                      </a: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45529"/>
                  </a:ext>
                </a:extLst>
              </a:tr>
              <a:tr h="199733">
                <a:tc>
                  <a:txBody>
                    <a:bodyPr/>
                    <a:lstStyle/>
                    <a:p>
                      <a:pPr fontAlgn="b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Chloe Prior</a:t>
                      </a: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547968"/>
                  </a:ext>
                </a:extLst>
              </a:tr>
              <a:tr h="199733">
                <a:tc>
                  <a:txBody>
                    <a:bodyPr/>
                    <a:lstStyle/>
                    <a:p>
                      <a:pPr fontAlgn="b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Henry Lewis</a:t>
                      </a: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281069"/>
                  </a:ext>
                </a:extLst>
              </a:tr>
              <a:tr h="199733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Rebecca Keeling</a:t>
                      </a: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2953"/>
                  </a:ext>
                </a:extLst>
              </a:tr>
              <a:tr h="199733">
                <a:tc gridSpan="2">
                  <a:txBody>
                    <a:bodyPr/>
                    <a:lstStyle/>
                    <a:p>
                      <a:pPr fontAlgn="b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Scarlett Johnstone</a:t>
                      </a: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575606"/>
                  </a:ext>
                </a:extLst>
              </a:tr>
              <a:tr h="31244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Billy Bird</a:t>
                      </a:r>
                    </a:p>
                  </a:txBody>
                  <a:tcPr marL="7231" marR="7231" marT="7231" marB="34707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413" marR="69413" marT="34707" marB="34707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21766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73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31EFA-39FA-A641-BCDA-8C424C7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Grades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85A21-D1F2-2B43-AA8A-CF56A477C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en-US" sz="2000"/>
              <a:t>To achieve a 3 / 4 you need to ensure you complete all the pyramid criteria.</a:t>
            </a:r>
          </a:p>
          <a:p>
            <a:r>
              <a:rPr lang="en-US" sz="2000"/>
              <a:t>To achieve a 5 or above you need to complete the following checklist.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982BAB-32CB-D64C-9772-56B7726C7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428358"/>
              </p:ext>
            </p:extLst>
          </p:nvPr>
        </p:nvGraphicFramePr>
        <p:xfrm>
          <a:off x="5295320" y="2244094"/>
          <a:ext cx="6253212" cy="3439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967">
                  <a:extLst>
                    <a:ext uri="{9D8B030D-6E8A-4147-A177-3AD203B41FA5}">
                      <a16:colId xmlns:a16="http://schemas.microsoft.com/office/drawing/2014/main" val="219187057"/>
                    </a:ext>
                  </a:extLst>
                </a:gridCol>
                <a:gridCol w="3093245">
                  <a:extLst>
                    <a:ext uri="{9D8B030D-6E8A-4147-A177-3AD203B41FA5}">
                      <a16:colId xmlns:a16="http://schemas.microsoft.com/office/drawing/2014/main" val="2954840958"/>
                    </a:ext>
                  </a:extLst>
                </a:gridCol>
              </a:tblGrid>
              <a:tr h="422753">
                <a:tc>
                  <a:txBody>
                    <a:bodyPr/>
                    <a:lstStyle/>
                    <a:p>
                      <a:r>
                        <a:rPr lang="en-US" sz="1900"/>
                        <a:t> GRADE 3 / 4 </a:t>
                      </a:r>
                    </a:p>
                  </a:txBody>
                  <a:tcPr marL="96080" marR="96080" marT="48040" marB="4804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 GRADE 5 OR ABOVE </a:t>
                      </a:r>
                    </a:p>
                  </a:txBody>
                  <a:tcPr marL="96080" marR="96080" marT="48040" marB="48040"/>
                </a:tc>
                <a:extLst>
                  <a:ext uri="{0D108BD9-81ED-4DB2-BD59-A6C34878D82A}">
                    <a16:rowId xmlns:a16="http://schemas.microsoft.com/office/drawing/2014/main" val="1439804625"/>
                  </a:ext>
                </a:extLst>
              </a:tr>
              <a:tr h="3016915">
                <a:tc>
                  <a:txBody>
                    <a:bodyPr/>
                    <a:lstStyle/>
                    <a:p>
                      <a:r>
                        <a:rPr lang="en-US" sz="1900"/>
                        <a:t>AT LEAST 3 PHOTOGRAPHER RESEARCH TASKS</a:t>
                      </a:r>
                    </a:p>
                    <a:p>
                      <a:r>
                        <a:rPr lang="en-US" sz="1900"/>
                        <a:t>AT LEAST 7 PHOTOSHOOTS </a:t>
                      </a:r>
                    </a:p>
                    <a:p>
                      <a:r>
                        <a:rPr lang="en-US" sz="1900"/>
                        <a:t>AT LEAST 2 SKETCHES </a:t>
                      </a:r>
                    </a:p>
                    <a:p>
                      <a:r>
                        <a:rPr lang="en-US" sz="1900"/>
                        <a:t>ALL SHOOTS EVALATED WITH AT LEAST 2 IMAGES ANALYSED  </a:t>
                      </a:r>
                    </a:p>
                  </a:txBody>
                  <a:tcPr marL="96080" marR="96080" marT="48040" marB="4804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AT LEAST 9 PHOTOGRAHER RESEARCH TASKS </a:t>
                      </a:r>
                    </a:p>
                    <a:p>
                      <a:r>
                        <a:rPr lang="en-US" sz="1900"/>
                        <a:t>AT LEAST 9 PHOTOSHOOTS </a:t>
                      </a:r>
                    </a:p>
                    <a:p>
                      <a:r>
                        <a:rPr lang="en-US" sz="1900"/>
                        <a:t>AT LEAST 5 SKETCHES </a:t>
                      </a:r>
                    </a:p>
                    <a:p>
                      <a:r>
                        <a:rPr lang="en-US" sz="1900"/>
                        <a:t>ALL SHOOTS EVALUATED WITH AT LEAST 3 IMAGES ANALYSED </a:t>
                      </a:r>
                    </a:p>
                  </a:txBody>
                  <a:tcPr marL="96080" marR="96080" marT="48040" marB="48040"/>
                </a:tc>
                <a:extLst>
                  <a:ext uri="{0D108BD9-81ED-4DB2-BD59-A6C34878D82A}">
                    <a16:rowId xmlns:a16="http://schemas.microsoft.com/office/drawing/2014/main" val="3612992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02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DF3BA-FBA8-7146-9015-28301C38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rgbClr val="080808"/>
                </a:solidFill>
                <a:latin typeface="Cooper Black" panose="0208090404030B020404" pitchFamily="18" charset="77"/>
              </a:rPr>
              <a:t>EXAM CHECKLIST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7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5784AE-BFCB-DB4B-8F34-92D3C57B1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60873"/>
              </p:ext>
            </p:extLst>
          </p:nvPr>
        </p:nvGraphicFramePr>
        <p:xfrm>
          <a:off x="0" y="0"/>
          <a:ext cx="12191999" cy="724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837">
                  <a:extLst>
                    <a:ext uri="{9D8B030D-6E8A-4147-A177-3AD203B41FA5}">
                      <a16:colId xmlns:a16="http://schemas.microsoft.com/office/drawing/2014/main" val="2495139451"/>
                    </a:ext>
                  </a:extLst>
                </a:gridCol>
                <a:gridCol w="7246191">
                  <a:extLst>
                    <a:ext uri="{9D8B030D-6E8A-4147-A177-3AD203B41FA5}">
                      <a16:colId xmlns:a16="http://schemas.microsoft.com/office/drawing/2014/main" val="2789001919"/>
                    </a:ext>
                  </a:extLst>
                </a:gridCol>
                <a:gridCol w="868306">
                  <a:extLst>
                    <a:ext uri="{9D8B030D-6E8A-4147-A177-3AD203B41FA5}">
                      <a16:colId xmlns:a16="http://schemas.microsoft.com/office/drawing/2014/main" val="3666345929"/>
                    </a:ext>
                  </a:extLst>
                </a:gridCol>
                <a:gridCol w="719665">
                  <a:extLst>
                    <a:ext uri="{9D8B030D-6E8A-4147-A177-3AD203B41FA5}">
                      <a16:colId xmlns:a16="http://schemas.microsoft.com/office/drawing/2014/main" val="4030476669"/>
                    </a:ext>
                  </a:extLst>
                </a:gridCol>
              </a:tblGrid>
              <a:tr h="390173">
                <a:tc>
                  <a:txBody>
                    <a:bodyPr/>
                    <a:lstStyle/>
                    <a:p>
                      <a:r>
                        <a:rPr lang="en-US" dirty="0"/>
                        <a:t>EXAM CHECKLIST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61297"/>
                  </a:ext>
                </a:extLst>
              </a:tr>
              <a:tr h="679626">
                <a:tc>
                  <a:txBody>
                    <a:bodyPr/>
                    <a:lstStyle/>
                    <a:p>
                      <a:r>
                        <a:rPr lang="en-US" dirty="0"/>
                        <a:t>Title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Starting point 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820896"/>
                  </a:ext>
                </a:extLst>
              </a:tr>
              <a:tr h="679626">
                <a:tc>
                  <a:txBody>
                    <a:bodyPr/>
                    <a:lstStyle/>
                    <a:p>
                      <a:r>
                        <a:rPr lang="en-US" dirty="0"/>
                        <a:t>Mood board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a photo college of images from sources to inspire your photoshoots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818560"/>
                  </a:ext>
                </a:extLst>
              </a:tr>
              <a:tr h="390173">
                <a:tc>
                  <a:txBody>
                    <a:bodyPr/>
                    <a:lstStyle/>
                    <a:p>
                      <a:r>
                        <a:rPr lang="en-US" dirty="0"/>
                        <a:t>Mind map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 examples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539486"/>
                  </a:ext>
                </a:extLst>
              </a:tr>
              <a:tr h="390173">
                <a:tc>
                  <a:txBody>
                    <a:bodyPr/>
                    <a:lstStyle/>
                    <a:p>
                      <a:r>
                        <a:rPr lang="en-US" dirty="0"/>
                        <a:t>Statement of intent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are your project intentions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203421"/>
                  </a:ext>
                </a:extLst>
              </a:tr>
              <a:tr h="679626">
                <a:tc>
                  <a:txBody>
                    <a:bodyPr/>
                    <a:lstStyle/>
                    <a:p>
                      <a:r>
                        <a:rPr lang="en-US" dirty="0"/>
                        <a:t>Photographer research  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Photographers name, context of their work, info on how they create their work and how it will inspire your own work.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968036"/>
                  </a:ext>
                </a:extLst>
              </a:tr>
              <a:tr h="951001">
                <a:tc>
                  <a:txBody>
                    <a:bodyPr/>
                    <a:lstStyle/>
                    <a:p>
                      <a:r>
                        <a:rPr lang="en-US" dirty="0"/>
                        <a:t>Photoshoot plan 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 / intention of shoot, props lighting technical info</a:t>
                      </a:r>
                      <a:r>
                        <a:rPr lang="en-GB" dirty="0">
                          <a:effectLst/>
                        </a:rPr>
                        <a:t> -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Sketches of how you see your final images / sets of images being presented. Explore possibilities here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363132"/>
                  </a:ext>
                </a:extLst>
              </a:tr>
              <a:tr h="457465">
                <a:tc>
                  <a:txBody>
                    <a:bodyPr/>
                    <a:lstStyle/>
                    <a:p>
                      <a:r>
                        <a:rPr lang="en-US" dirty="0"/>
                        <a:t>Contact sheet 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 best shots 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98481"/>
                  </a:ext>
                </a:extLst>
              </a:tr>
              <a:tr h="390173">
                <a:tc>
                  <a:txBody>
                    <a:bodyPr/>
                    <a:lstStyle/>
                    <a:p>
                      <a:r>
                        <a:rPr lang="en-US" dirty="0"/>
                        <a:t>Best images and analysis 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Annotate / analyse images 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755775"/>
                  </a:ext>
                </a:extLst>
              </a:tr>
              <a:tr h="390173">
                <a:tc>
                  <a:txBody>
                    <a:bodyPr/>
                    <a:lstStyle/>
                    <a:p>
                      <a:r>
                        <a:rPr lang="en-US" dirty="0"/>
                        <a:t>Image editing 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 best shots – screen shot process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AO2/3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908028"/>
                  </a:ext>
                </a:extLst>
              </a:tr>
              <a:tr h="390173">
                <a:tc>
                  <a:txBody>
                    <a:bodyPr/>
                    <a:lstStyle/>
                    <a:p>
                      <a:r>
                        <a:rPr lang="en-US" dirty="0"/>
                        <a:t>Final images 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Gallery of best editing images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29093"/>
                  </a:ext>
                </a:extLst>
              </a:tr>
              <a:tr h="1069615">
                <a:tc>
                  <a:txBody>
                    <a:bodyPr/>
                    <a:lstStyle/>
                    <a:p>
                      <a:r>
                        <a:rPr lang="en-US" dirty="0"/>
                        <a:t>Experiments 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- Print images onto alternative surfaces if appropriate or experiment with collaging, drawing into or sewing into images as appropriate.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depends on your research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154258"/>
                  </a:ext>
                </a:extLst>
              </a:tr>
              <a:tr h="390173">
                <a:tc>
                  <a:txBody>
                    <a:bodyPr/>
                    <a:lstStyle/>
                    <a:p>
                      <a:r>
                        <a:rPr lang="en-US" dirty="0"/>
                        <a:t>Evaluate  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went well, re shoot to refine? What next?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AO3/4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6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922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2223</Words>
  <Application>Microsoft Macintosh PowerPoint</Application>
  <PresentationFormat>Widescreen</PresentationFormat>
  <Paragraphs>509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Consolas</vt:lpstr>
      <vt:lpstr>Cooper Black</vt:lpstr>
      <vt:lpstr>Office Theme</vt:lpstr>
      <vt:lpstr>Photography Exam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Grades </vt:lpstr>
      <vt:lpstr>EXAM CHECKLIST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Photography Exam 2020</dc:title>
  <dc:creator>Abbie Woodbridge</dc:creator>
  <cp:lastModifiedBy>Abbie Woodbridge</cp:lastModifiedBy>
  <cp:revision>1</cp:revision>
  <dcterms:created xsi:type="dcterms:W3CDTF">2020-01-27T18:07:53Z</dcterms:created>
  <dcterms:modified xsi:type="dcterms:W3CDTF">2020-01-27T18:11:02Z</dcterms:modified>
</cp:coreProperties>
</file>