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58" r:id="rId3"/>
    <p:sldId id="266" r:id="rId4"/>
    <p:sldId id="259" r:id="rId5"/>
    <p:sldId id="261" r:id="rId6"/>
    <p:sldId id="263" r:id="rId7"/>
    <p:sldId id="265" r:id="rId8"/>
    <p:sldId id="268" r:id="rId9"/>
    <p:sldId id="298" r:id="rId10"/>
    <p:sldId id="299" r:id="rId11"/>
    <p:sldId id="276" r:id="rId12"/>
    <p:sldId id="301" r:id="rId13"/>
    <p:sldId id="300" r:id="rId14"/>
    <p:sldId id="302" r:id="rId15"/>
    <p:sldId id="277" r:id="rId16"/>
    <p:sldId id="303" r:id="rId17"/>
    <p:sldId id="304" r:id="rId18"/>
    <p:sldId id="284" r:id="rId19"/>
    <p:sldId id="305" r:id="rId20"/>
    <p:sldId id="285" r:id="rId21"/>
    <p:sldId id="306" r:id="rId22"/>
    <p:sldId id="308" r:id="rId23"/>
    <p:sldId id="307" r:id="rId24"/>
    <p:sldId id="288" r:id="rId25"/>
    <p:sldId id="289" r:id="rId26"/>
    <p:sldId id="290" r:id="rId27"/>
    <p:sldId id="291" r:id="rId28"/>
    <p:sldId id="292" r:id="rId29"/>
    <p:sldId id="293" r:id="rId30"/>
    <p:sldId id="294" r:id="rId31"/>
    <p:sldId id="295" r:id="rId32"/>
    <p:sldId id="2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BB"/>
    <a:srgbClr val="FFF4C6"/>
    <a:srgbClr val="A3FFE4"/>
    <a:srgbClr val="FFE3C8"/>
    <a:srgbClr val="B7A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2" autoAdjust="0"/>
    <p:restoredTop sz="94660"/>
  </p:normalViewPr>
  <p:slideViewPr>
    <p:cSldViewPr snapToGrid="0">
      <p:cViewPr varScale="1">
        <p:scale>
          <a:sx n="75" d="100"/>
          <a:sy n="75" d="100"/>
        </p:scale>
        <p:origin x="160"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EA639E-71F8-4D6C-A084-6620778B2AC3}"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87218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A639E-71F8-4D6C-A084-6620778B2AC3}"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631375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A639E-71F8-4D6C-A084-6620778B2AC3}"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2467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A639E-71F8-4D6C-A084-6620778B2AC3}"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0493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EA639E-71F8-4D6C-A084-6620778B2AC3}"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405925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EA639E-71F8-4D6C-A084-6620778B2AC3}"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77100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EA639E-71F8-4D6C-A084-6620778B2AC3}" type="datetimeFigureOut">
              <a:rPr lang="en-GB" smtClean="0"/>
              <a:t>27/01/2020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7671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EA639E-71F8-4D6C-A084-6620778B2AC3}" type="datetimeFigureOut">
              <a:rPr lang="en-GB" smtClean="0"/>
              <a:t>27/01/2020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87155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A639E-71F8-4D6C-A084-6620778B2AC3}" type="datetimeFigureOut">
              <a:rPr lang="en-GB" smtClean="0"/>
              <a:t>27/01/2020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62875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A639E-71F8-4D6C-A084-6620778B2AC3}"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194160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A639E-71F8-4D6C-A084-6620778B2AC3}"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E9F5D-4F5E-432B-B60E-C66F31CB8E70}" type="slidenum">
              <a:rPr lang="en-GB" smtClean="0"/>
              <a:t>‹#›</a:t>
            </a:fld>
            <a:endParaRPr lang="en-GB"/>
          </a:p>
        </p:txBody>
      </p:sp>
    </p:spTree>
    <p:extLst>
      <p:ext uri="{BB962C8B-B14F-4D97-AF65-F5344CB8AC3E}">
        <p14:creationId xmlns:p14="http://schemas.microsoft.com/office/powerpoint/2010/main" val="357865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A639E-71F8-4D6C-A084-6620778B2AC3}" type="datetimeFigureOut">
              <a:rPr lang="en-GB" smtClean="0"/>
              <a:t>27/01/2020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E9F5D-4F5E-432B-B60E-C66F31CB8E70}" type="slidenum">
              <a:rPr lang="en-GB" smtClean="0"/>
              <a:t>‹#›</a:t>
            </a:fld>
            <a:endParaRPr lang="en-GB"/>
          </a:p>
        </p:txBody>
      </p:sp>
    </p:spTree>
    <p:extLst>
      <p:ext uri="{BB962C8B-B14F-4D97-AF65-F5344CB8AC3E}">
        <p14:creationId xmlns:p14="http://schemas.microsoft.com/office/powerpoint/2010/main" val="89774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rosannajones.co.uk/" TargetMode="Externa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wallacejuma.com/" TargetMode="Externa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hyperlink" Target="https://trc-leiden.nl/trc-needles/people-and-functions/artists-designers-and-embroiderers/romussi-jose-1979" TargetMode="External"/><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hyperlink" Target="https://www.ignant.com/2017/04/21/the-duality-of-human-being-expressed-by-pablo-thecuadro/" TargetMode="Externa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ionzupcu.com/" TargetMode="External"/><Relationship Id="rId7" Type="http://schemas.openxmlformats.org/officeDocument/2006/relationships/image" Target="../media/image44.jpg"/><Relationship Id="rId2" Type="http://schemas.openxmlformats.org/officeDocument/2006/relationships/hyperlink" Target="https://azurebumble.wordpress.com/2012/11/28/jerry-reed-paper-work-series-photography/" TargetMode="Externa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hyperlink" Target="https://passionforpaperandprint.wordpress.com/2013/12/20/ion-zupcus-minimalist-paper-photographs/" TargetMode="External"/><Relationship Id="rId9"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s://www.designboom.com/art/aldo-tolino-folds-portraits-into-geometric-facial-landscapes-10-28-2013/" TargetMode="External"/><Relationship Id="rId7" Type="http://schemas.openxmlformats.org/officeDocument/2006/relationships/image" Target="../media/image51.jpg"/><Relationship Id="rId2" Type="http://schemas.openxmlformats.org/officeDocument/2006/relationships/hyperlink" Target="https://www.escapeintolife.com/artist-watch/abigail-reynolds/" TargetMode="External"/><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ideelart.com/magazine/aaron-siskind" TargetMode="Externa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s://www.raydemski.com/Action/Action/thumbs" TargetMode="External"/><Relationship Id="rId7" Type="http://schemas.openxmlformats.org/officeDocument/2006/relationships/image" Target="../media/image60.jpg"/><Relationship Id="rId2" Type="http://schemas.openxmlformats.org/officeDocument/2006/relationships/hyperlink" Target="https://levakhsanov.net/p1053078832/h6741DC7#h6741dc7" TargetMode="Externa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www.artnet.com/artists/david-hilliard/" TargetMode="Externa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larochemarc.com/hair/" TargetMode="Externa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hyperlink" Target="http://baron-baron.com/fabien-baron/" TargetMode="External"/><Relationship Id="rId7" Type="http://schemas.openxmlformats.org/officeDocument/2006/relationships/image" Target="../media/image73.jpg"/><Relationship Id="rId2" Type="http://schemas.openxmlformats.org/officeDocument/2006/relationships/hyperlink" Target="http://alexstyles.co.uk/galleries/hair/" TargetMode="Externa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75.jpg"/></Relationships>
</file>

<file path=ppt/slides/_rels/slide22.xml.rels><?xml version="1.0" encoding="UTF-8" standalone="yes"?>
<Relationships xmlns="http://schemas.openxmlformats.org/package/2006/relationships"><Relationship Id="rId3" Type="http://schemas.openxmlformats.org/officeDocument/2006/relationships/hyperlink" Target="https://www.coeval-magazine.com/coeval/jd-okhai-ojeikere" TargetMode="External"/><Relationship Id="rId7" Type="http://schemas.openxmlformats.org/officeDocument/2006/relationships/image" Target="../media/image79.jpg"/><Relationship Id="rId2" Type="http://schemas.openxmlformats.org/officeDocument/2006/relationships/hyperlink" Target="http://www.nae.org.uk/exhibition/jd-okhai-ojeikere-hairstyles-and/66" TargetMode="Externa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nylon.com/articles/afro-caribbean-hair-photo-series" TargetMode="External"/><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jp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ianrobertknight.com/using-repetition-in-composition/" TargetMode="Externa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hyperlink" Target="https://americanart.si.edu/artist/henry-troup-6202" TargetMode="External"/><Relationship Id="rId7" Type="http://schemas.openxmlformats.org/officeDocument/2006/relationships/image" Target="../media/image89.jpg"/><Relationship Id="rId2" Type="http://schemas.openxmlformats.org/officeDocument/2006/relationships/hyperlink" Target="http://www.paulcanningphotography.com/blog/1601" TargetMode="Externa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hyperlink" Target="https://www.pinterest.co.uk/pin/404690716492743165/?lp=true" TargetMode="External"/><Relationship Id="rId4" Type="http://schemas.openxmlformats.org/officeDocument/2006/relationships/hyperlink" Target="https://www.andysmall.co.uk/" TargetMode="External"/><Relationship Id="rId9" Type="http://schemas.openxmlformats.org/officeDocument/2006/relationships/image" Target="../media/image91.jpg"/></Relationships>
</file>

<file path=ppt/slides/_rels/slide26.xml.rels><?xml version="1.0" encoding="UTF-8" standalone="yes"?>
<Relationships xmlns="http://schemas.openxmlformats.org/package/2006/relationships"><Relationship Id="rId2" Type="http://schemas.openxmlformats.org/officeDocument/2006/relationships/hyperlink" Target="https://www.magazinecafestore.com/digital/rhythm-digital-magazine.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pn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3.png"/></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uk.phaidon.com/agenda/photography/articles/2014/january/24/alex-prager-captures-the-face-in-the-crowd/"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cp.org/browse/archive/constituents/lisa-larsen?all/all/all/all/0"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s://www.nationalgeographic.com/contributors/o/photographer-randy-olson/"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photographyunposed.wordpress.com/2013/03/03/ballet-multiple-exposures/" TargetMode="Externa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saatchiart.com/kevincorrado" TargetMode="Externa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892" t="36157" r="27389" b="28779"/>
          <a:stretch/>
        </p:blipFill>
        <p:spPr>
          <a:xfrm>
            <a:off x="1801906" y="1595719"/>
            <a:ext cx="8713694" cy="3388658"/>
          </a:xfrm>
          <a:prstGeom prst="rect">
            <a:avLst/>
          </a:prstGeom>
        </p:spPr>
      </p:pic>
    </p:spTree>
    <p:extLst>
      <p:ext uri="{BB962C8B-B14F-4D97-AF65-F5344CB8AC3E}">
        <p14:creationId xmlns:p14="http://schemas.microsoft.com/office/powerpoint/2010/main" val="406143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30A06-E62A-8340-A353-5F0A84E2464B}"/>
              </a:ext>
            </a:extLst>
          </p:cNvPr>
          <p:cNvPicPr>
            <a:picLocks noChangeAspect="1"/>
          </p:cNvPicPr>
          <p:nvPr/>
        </p:nvPicPr>
        <p:blipFill>
          <a:blip r:embed="rId2"/>
          <a:stretch>
            <a:fillRect/>
          </a:stretch>
        </p:blipFill>
        <p:spPr>
          <a:xfrm>
            <a:off x="776291" y="4767126"/>
            <a:ext cx="5114987" cy="493819"/>
          </a:xfrm>
          <a:prstGeom prst="rect">
            <a:avLst/>
          </a:prstGeom>
        </p:spPr>
      </p:pic>
      <p:pic>
        <p:nvPicPr>
          <p:cNvPr id="5" name="Picture 4">
            <a:extLst>
              <a:ext uri="{FF2B5EF4-FFF2-40B4-BE49-F238E27FC236}">
                <a16:creationId xmlns:a16="http://schemas.microsoft.com/office/drawing/2014/main" id="{F753EA0C-04F4-1B40-A248-0ADD77E1BC92}"/>
              </a:ext>
            </a:extLst>
          </p:cNvPr>
          <p:cNvPicPr>
            <a:picLocks noChangeAspect="1"/>
          </p:cNvPicPr>
          <p:nvPr/>
        </p:nvPicPr>
        <p:blipFill>
          <a:blip r:embed="rId3"/>
          <a:stretch>
            <a:fillRect/>
          </a:stretch>
        </p:blipFill>
        <p:spPr>
          <a:xfrm>
            <a:off x="751969" y="4169902"/>
            <a:ext cx="1518036" cy="755970"/>
          </a:xfrm>
          <a:prstGeom prst="rect">
            <a:avLst/>
          </a:prstGeom>
        </p:spPr>
      </p:pic>
      <p:pic>
        <p:nvPicPr>
          <p:cNvPr id="6" name="Picture 5">
            <a:extLst>
              <a:ext uri="{FF2B5EF4-FFF2-40B4-BE49-F238E27FC236}">
                <a16:creationId xmlns:a16="http://schemas.microsoft.com/office/drawing/2014/main" id="{1B618AC7-4B29-AB4C-A2BB-200FEFAACE2A}"/>
              </a:ext>
            </a:extLst>
          </p:cNvPr>
          <p:cNvPicPr>
            <a:picLocks noChangeAspect="1"/>
          </p:cNvPicPr>
          <p:nvPr/>
        </p:nvPicPr>
        <p:blipFill>
          <a:blip r:embed="rId4"/>
          <a:stretch>
            <a:fillRect/>
          </a:stretch>
        </p:blipFill>
        <p:spPr>
          <a:xfrm>
            <a:off x="776291" y="5260945"/>
            <a:ext cx="4858933" cy="768163"/>
          </a:xfrm>
          <a:prstGeom prst="rect">
            <a:avLst/>
          </a:prstGeom>
        </p:spPr>
      </p:pic>
      <p:sp>
        <p:nvSpPr>
          <p:cNvPr id="7" name="object 9">
            <a:extLst>
              <a:ext uri="{FF2B5EF4-FFF2-40B4-BE49-F238E27FC236}">
                <a16:creationId xmlns:a16="http://schemas.microsoft.com/office/drawing/2014/main" id="{C4EF6034-90E3-D847-ADE2-52F04F702B21}"/>
              </a:ext>
            </a:extLst>
          </p:cNvPr>
          <p:cNvSpPr/>
          <p:nvPr/>
        </p:nvSpPr>
        <p:spPr>
          <a:xfrm>
            <a:off x="6876318" y="3429000"/>
            <a:ext cx="4066475" cy="2297201"/>
          </a:xfrm>
          <a:prstGeom prst="rect">
            <a:avLst/>
          </a:prstGeom>
          <a:blipFill>
            <a:blip r:embed="rId5" cstate="print"/>
            <a:stretch>
              <a:fillRect/>
            </a:stretch>
          </a:blipFill>
        </p:spPr>
        <p:txBody>
          <a:bodyPr wrap="square" lIns="0" tIns="0" rIns="0" bIns="0" rtlCol="0"/>
          <a:lstStyle/>
          <a:p>
            <a:endParaRPr/>
          </a:p>
        </p:txBody>
      </p:sp>
      <p:sp>
        <p:nvSpPr>
          <p:cNvPr id="8" name="object 10">
            <a:extLst>
              <a:ext uri="{FF2B5EF4-FFF2-40B4-BE49-F238E27FC236}">
                <a16:creationId xmlns:a16="http://schemas.microsoft.com/office/drawing/2014/main" id="{82D4987F-94D1-B643-B5E4-0B8308CCDACE}"/>
              </a:ext>
            </a:extLst>
          </p:cNvPr>
          <p:cNvSpPr/>
          <p:nvPr/>
        </p:nvSpPr>
        <p:spPr>
          <a:xfrm>
            <a:off x="4828813" y="492016"/>
            <a:ext cx="4080743" cy="2297201"/>
          </a:xfrm>
          <a:prstGeom prst="rect">
            <a:avLst/>
          </a:prstGeom>
          <a:blipFill>
            <a:blip r:embed="rId6" cstate="print"/>
            <a:stretch>
              <a:fillRect/>
            </a:stretch>
          </a:blipFill>
        </p:spPr>
        <p:txBody>
          <a:bodyPr wrap="square" lIns="0" tIns="0" rIns="0" bIns="0" rtlCol="0"/>
          <a:lstStyle/>
          <a:p>
            <a:endParaRPr/>
          </a:p>
        </p:txBody>
      </p:sp>
      <p:sp>
        <p:nvSpPr>
          <p:cNvPr id="9" name="object 11">
            <a:extLst>
              <a:ext uri="{FF2B5EF4-FFF2-40B4-BE49-F238E27FC236}">
                <a16:creationId xmlns:a16="http://schemas.microsoft.com/office/drawing/2014/main" id="{1409B8CE-7177-1C48-8671-F2995705915B}"/>
              </a:ext>
            </a:extLst>
          </p:cNvPr>
          <p:cNvSpPr/>
          <p:nvPr/>
        </p:nvSpPr>
        <p:spPr>
          <a:xfrm>
            <a:off x="386845" y="492016"/>
            <a:ext cx="4080743" cy="2297201"/>
          </a:xfrm>
          <a:prstGeom prst="rect">
            <a:avLst/>
          </a:prstGeom>
          <a:blipFill>
            <a:blip r:embed="rId7"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A4DFCA47-226C-044F-8A71-D82F3FE72374}"/>
              </a:ext>
            </a:extLst>
          </p:cNvPr>
          <p:cNvSpPr txBox="1"/>
          <p:nvPr/>
        </p:nvSpPr>
        <p:spPr>
          <a:xfrm>
            <a:off x="706918" y="3399287"/>
            <a:ext cx="2114874" cy="584775"/>
          </a:xfrm>
          <a:prstGeom prst="rect">
            <a:avLst/>
          </a:prstGeom>
          <a:noFill/>
        </p:spPr>
        <p:txBody>
          <a:bodyPr wrap="none" rtlCol="0">
            <a:spAutoFit/>
          </a:bodyPr>
          <a:lstStyle/>
          <a:p>
            <a:r>
              <a:rPr lang="en-US" sz="3200" b="1" dirty="0"/>
              <a:t>Eresha Sale</a:t>
            </a:r>
          </a:p>
        </p:txBody>
      </p:sp>
    </p:spTree>
    <p:extLst>
      <p:ext uri="{BB962C8B-B14F-4D97-AF65-F5344CB8AC3E}">
        <p14:creationId xmlns:p14="http://schemas.microsoft.com/office/powerpoint/2010/main" val="1560755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051" y="348175"/>
            <a:ext cx="10515600" cy="1325562"/>
          </a:xfrm>
        </p:spPr>
        <p:txBody>
          <a:bodyPr>
            <a:normAutofit fontScale="90000"/>
          </a:bodyPr>
          <a:lstStyle/>
          <a:p>
            <a:r>
              <a:rPr lang="en-GB" sz="5300" b="1" dirty="0">
                <a:latin typeface="Cooper Black" panose="0208090404030B020404" pitchFamily="18" charset="0"/>
              </a:rPr>
              <a:t>Concealment</a:t>
            </a:r>
            <a:r>
              <a:rPr lang="en-GB" dirty="0"/>
              <a:t> –</a:t>
            </a:r>
            <a:r>
              <a:rPr lang="en-GB" sz="2400" dirty="0"/>
              <a:t>Photographers have created </a:t>
            </a:r>
            <a:r>
              <a:rPr lang="en-GB" sz="2700" dirty="0"/>
              <a:t>portraits that deliberately disguise or partially conceal parts of an image. This could be to communicate a deeper message or meaning</a:t>
            </a:r>
          </a:p>
        </p:txBody>
      </p:sp>
      <p:sp>
        <p:nvSpPr>
          <p:cNvPr id="4" name="TextBox 3"/>
          <p:cNvSpPr txBox="1"/>
          <p:nvPr/>
        </p:nvSpPr>
        <p:spPr>
          <a:xfrm>
            <a:off x="357051" y="5270787"/>
            <a:ext cx="4093029" cy="1200329"/>
          </a:xfrm>
          <a:prstGeom prst="rect">
            <a:avLst/>
          </a:prstGeom>
          <a:noFill/>
        </p:spPr>
        <p:txBody>
          <a:bodyPr wrap="square" rtlCol="0">
            <a:spAutoFit/>
          </a:bodyPr>
          <a:lstStyle/>
          <a:p>
            <a:r>
              <a:rPr lang="en-GB" dirty="0"/>
              <a:t>Facial features within the work by </a:t>
            </a:r>
            <a:r>
              <a:rPr lang="en-GB" b="1" dirty="0"/>
              <a:t>Rosanna Jones </a:t>
            </a:r>
            <a:r>
              <a:rPr lang="en-GB" dirty="0"/>
              <a:t>are concealed by overlapping and rearranging parts of the photograph.</a:t>
            </a:r>
          </a:p>
        </p:txBody>
      </p:sp>
      <p:sp>
        <p:nvSpPr>
          <p:cNvPr id="13" name="TextBox 12"/>
          <p:cNvSpPr txBox="1"/>
          <p:nvPr/>
        </p:nvSpPr>
        <p:spPr>
          <a:xfrm>
            <a:off x="357051" y="4238655"/>
            <a:ext cx="6339840" cy="861774"/>
          </a:xfrm>
          <a:prstGeom prst="rect">
            <a:avLst/>
          </a:prstGeom>
          <a:noFill/>
        </p:spPr>
        <p:txBody>
          <a:bodyPr wrap="square" rtlCol="0">
            <a:spAutoFit/>
          </a:bodyPr>
          <a:lstStyle/>
          <a:p>
            <a:r>
              <a:rPr lang="en-GB" sz="3200" b="1" dirty="0"/>
              <a:t>Source;</a:t>
            </a:r>
          </a:p>
          <a:p>
            <a:r>
              <a:rPr lang="en-GB" dirty="0">
                <a:hlinkClick r:id="rId2"/>
              </a:rPr>
              <a:t>https://www.rosannajones.co.uk/</a:t>
            </a:r>
            <a:endParaRPr lang="en-GB" b="1" dirty="0"/>
          </a:p>
        </p:txBody>
      </p:sp>
      <p:sp>
        <p:nvSpPr>
          <p:cNvPr id="11" name="object 10">
            <a:extLst>
              <a:ext uri="{FF2B5EF4-FFF2-40B4-BE49-F238E27FC236}">
                <a16:creationId xmlns:a16="http://schemas.microsoft.com/office/drawing/2014/main" id="{1C098113-2D9B-4943-BFA4-86642270294A}"/>
              </a:ext>
            </a:extLst>
          </p:cNvPr>
          <p:cNvSpPr/>
          <p:nvPr/>
        </p:nvSpPr>
        <p:spPr>
          <a:xfrm>
            <a:off x="4064754" y="2386702"/>
            <a:ext cx="1910806" cy="2496448"/>
          </a:xfrm>
          <a:prstGeom prst="rect">
            <a:avLst/>
          </a:prstGeom>
          <a:blipFill>
            <a:blip r:embed="rId3" cstate="print"/>
            <a:stretch>
              <a:fillRect/>
            </a:stretch>
          </a:blipFill>
        </p:spPr>
        <p:txBody>
          <a:bodyPr wrap="square" lIns="0" tIns="0" rIns="0" bIns="0" rtlCol="0"/>
          <a:lstStyle/>
          <a:p>
            <a:endParaRPr/>
          </a:p>
        </p:txBody>
      </p:sp>
      <p:sp>
        <p:nvSpPr>
          <p:cNvPr id="12" name="object 11">
            <a:extLst>
              <a:ext uri="{FF2B5EF4-FFF2-40B4-BE49-F238E27FC236}">
                <a16:creationId xmlns:a16="http://schemas.microsoft.com/office/drawing/2014/main" id="{21539E97-1981-1440-893A-BFD725935D80}"/>
              </a:ext>
            </a:extLst>
          </p:cNvPr>
          <p:cNvSpPr/>
          <p:nvPr/>
        </p:nvSpPr>
        <p:spPr>
          <a:xfrm>
            <a:off x="6334974" y="2386702"/>
            <a:ext cx="2530188" cy="3373585"/>
          </a:xfrm>
          <a:prstGeom prst="rect">
            <a:avLst/>
          </a:prstGeom>
          <a:blipFill>
            <a:blip r:embed="rId4" cstate="print"/>
            <a:stretch>
              <a:fillRect/>
            </a:stretch>
          </a:blipFill>
        </p:spPr>
        <p:txBody>
          <a:bodyPr wrap="square" lIns="0" tIns="0" rIns="0" bIns="0" rtlCol="0"/>
          <a:lstStyle/>
          <a:p>
            <a:endParaRPr/>
          </a:p>
        </p:txBody>
      </p:sp>
      <p:sp>
        <p:nvSpPr>
          <p:cNvPr id="18" name="object 12">
            <a:extLst>
              <a:ext uri="{FF2B5EF4-FFF2-40B4-BE49-F238E27FC236}">
                <a16:creationId xmlns:a16="http://schemas.microsoft.com/office/drawing/2014/main" id="{423DAD02-BB44-964B-B9B4-2D145B331BEB}"/>
              </a:ext>
            </a:extLst>
          </p:cNvPr>
          <p:cNvSpPr/>
          <p:nvPr/>
        </p:nvSpPr>
        <p:spPr>
          <a:xfrm>
            <a:off x="9060825" y="2520257"/>
            <a:ext cx="2774124" cy="2602427"/>
          </a:xfrm>
          <a:prstGeom prst="rect">
            <a:avLst/>
          </a:prstGeom>
          <a:blipFill>
            <a:blip r:embed="rId5"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34017E6A-9CE5-5342-A093-7B317E0EB0D6}"/>
              </a:ext>
            </a:extLst>
          </p:cNvPr>
          <p:cNvSpPr txBox="1"/>
          <p:nvPr/>
        </p:nvSpPr>
        <p:spPr>
          <a:xfrm>
            <a:off x="357051" y="3050151"/>
            <a:ext cx="2676502" cy="584775"/>
          </a:xfrm>
          <a:prstGeom prst="rect">
            <a:avLst/>
          </a:prstGeom>
          <a:noFill/>
        </p:spPr>
        <p:txBody>
          <a:bodyPr wrap="none" rtlCol="0">
            <a:spAutoFit/>
          </a:bodyPr>
          <a:lstStyle/>
          <a:p>
            <a:r>
              <a:rPr lang="en-GB" sz="3200" b="1" dirty="0"/>
              <a:t>Rosanna Jones</a:t>
            </a:r>
            <a:endParaRPr lang="en-US" sz="3200" dirty="0"/>
          </a:p>
        </p:txBody>
      </p:sp>
    </p:spTree>
    <p:extLst>
      <p:ext uri="{BB962C8B-B14F-4D97-AF65-F5344CB8AC3E}">
        <p14:creationId xmlns:p14="http://schemas.microsoft.com/office/powerpoint/2010/main" val="341079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47362-00A5-7342-AE9C-DF4DE5426858}"/>
              </a:ext>
            </a:extLst>
          </p:cNvPr>
          <p:cNvSpPr txBox="1"/>
          <p:nvPr/>
        </p:nvSpPr>
        <p:spPr>
          <a:xfrm>
            <a:off x="622663" y="5447807"/>
            <a:ext cx="6339840" cy="861774"/>
          </a:xfrm>
          <a:prstGeom prst="rect">
            <a:avLst/>
          </a:prstGeom>
          <a:noFill/>
        </p:spPr>
        <p:txBody>
          <a:bodyPr wrap="square" rtlCol="0">
            <a:spAutoFit/>
          </a:bodyPr>
          <a:lstStyle/>
          <a:p>
            <a:r>
              <a:rPr lang="en-GB" sz="3200" b="1" dirty="0"/>
              <a:t>Source;</a:t>
            </a:r>
          </a:p>
          <a:p>
            <a:r>
              <a:rPr lang="en-GB" dirty="0">
                <a:hlinkClick r:id="rId2"/>
              </a:rPr>
              <a:t>http://www.wallacejuma.com/</a:t>
            </a:r>
            <a:endParaRPr lang="en-GB" b="1" dirty="0"/>
          </a:p>
        </p:txBody>
      </p:sp>
      <p:sp>
        <p:nvSpPr>
          <p:cNvPr id="3" name="TextBox 2">
            <a:extLst>
              <a:ext uri="{FF2B5EF4-FFF2-40B4-BE49-F238E27FC236}">
                <a16:creationId xmlns:a16="http://schemas.microsoft.com/office/drawing/2014/main" id="{EF3A4DEA-AD60-D347-B71B-0DD4E5DDBBD1}"/>
              </a:ext>
            </a:extLst>
          </p:cNvPr>
          <p:cNvSpPr txBox="1"/>
          <p:nvPr/>
        </p:nvSpPr>
        <p:spPr>
          <a:xfrm>
            <a:off x="611656" y="4582793"/>
            <a:ext cx="4646144" cy="923330"/>
          </a:xfrm>
          <a:prstGeom prst="rect">
            <a:avLst/>
          </a:prstGeom>
          <a:noFill/>
        </p:spPr>
        <p:txBody>
          <a:bodyPr wrap="none" rtlCol="0">
            <a:spAutoFit/>
          </a:bodyPr>
          <a:lstStyle/>
          <a:p>
            <a:r>
              <a:rPr lang="en-GB" b="1" dirty="0"/>
              <a:t>Wallace </a:t>
            </a:r>
            <a:r>
              <a:rPr lang="en-GB" b="1" dirty="0" err="1"/>
              <a:t>Juma</a:t>
            </a:r>
            <a:r>
              <a:rPr lang="en-GB" b="1" dirty="0"/>
              <a:t> </a:t>
            </a:r>
            <a:r>
              <a:rPr lang="en-GB" dirty="0"/>
              <a:t>portraits are physically</a:t>
            </a:r>
          </a:p>
          <a:p>
            <a:r>
              <a:rPr lang="en-GB" dirty="0"/>
              <a:t> worked over with collage and other medium to</a:t>
            </a:r>
          </a:p>
          <a:p>
            <a:r>
              <a:rPr lang="en-GB" dirty="0"/>
              <a:t> conceal the sitters identity</a:t>
            </a:r>
          </a:p>
        </p:txBody>
      </p:sp>
      <p:sp>
        <p:nvSpPr>
          <p:cNvPr id="4" name="object 10">
            <a:extLst>
              <a:ext uri="{FF2B5EF4-FFF2-40B4-BE49-F238E27FC236}">
                <a16:creationId xmlns:a16="http://schemas.microsoft.com/office/drawing/2014/main" id="{23A698E3-3FC7-7D4C-A519-028188AB5BF6}"/>
              </a:ext>
            </a:extLst>
          </p:cNvPr>
          <p:cNvSpPr/>
          <p:nvPr/>
        </p:nvSpPr>
        <p:spPr>
          <a:xfrm>
            <a:off x="3942241" y="639316"/>
            <a:ext cx="2316763" cy="3081056"/>
          </a:xfrm>
          <a:prstGeom prst="rect">
            <a:avLst/>
          </a:prstGeom>
          <a:blipFill>
            <a:blip r:embed="rId3" cstate="print"/>
            <a:stretch>
              <a:fillRect/>
            </a:stretch>
          </a:blipFill>
        </p:spPr>
        <p:txBody>
          <a:bodyPr wrap="square" lIns="0" tIns="0" rIns="0" bIns="0" rtlCol="0"/>
          <a:lstStyle/>
          <a:p>
            <a:endParaRPr/>
          </a:p>
        </p:txBody>
      </p:sp>
      <p:sp>
        <p:nvSpPr>
          <p:cNvPr id="5" name="object 11">
            <a:extLst>
              <a:ext uri="{FF2B5EF4-FFF2-40B4-BE49-F238E27FC236}">
                <a16:creationId xmlns:a16="http://schemas.microsoft.com/office/drawing/2014/main" id="{5FF73E44-6EEE-2A4B-A292-8899137A3497}"/>
              </a:ext>
            </a:extLst>
          </p:cNvPr>
          <p:cNvSpPr/>
          <p:nvPr/>
        </p:nvSpPr>
        <p:spPr>
          <a:xfrm>
            <a:off x="6396284" y="682322"/>
            <a:ext cx="2065979" cy="2746678"/>
          </a:xfrm>
          <a:prstGeom prst="rect">
            <a:avLst/>
          </a:prstGeom>
          <a:blipFill>
            <a:blip r:embed="rId4" cstate="print"/>
            <a:stretch>
              <a:fillRect/>
            </a:stretch>
          </a:blipFill>
        </p:spPr>
        <p:txBody>
          <a:bodyPr wrap="square" lIns="0" tIns="0" rIns="0" bIns="0" rtlCol="0"/>
          <a:lstStyle/>
          <a:p>
            <a:endParaRPr/>
          </a:p>
        </p:txBody>
      </p:sp>
      <p:sp>
        <p:nvSpPr>
          <p:cNvPr id="6" name="object 12">
            <a:extLst>
              <a:ext uri="{FF2B5EF4-FFF2-40B4-BE49-F238E27FC236}">
                <a16:creationId xmlns:a16="http://schemas.microsoft.com/office/drawing/2014/main" id="{5D543A0B-E09A-0948-99CB-1AD5D649370A}"/>
              </a:ext>
            </a:extLst>
          </p:cNvPr>
          <p:cNvSpPr/>
          <p:nvPr/>
        </p:nvSpPr>
        <p:spPr>
          <a:xfrm>
            <a:off x="8599543" y="727270"/>
            <a:ext cx="2627257" cy="3510971"/>
          </a:xfrm>
          <a:prstGeom prst="rect">
            <a:avLst/>
          </a:prstGeom>
          <a:blipFill>
            <a:blip r:embed="rId5"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4E85EBA3-2561-3F43-B2C3-8A1951EB0450}"/>
              </a:ext>
            </a:extLst>
          </p:cNvPr>
          <p:cNvSpPr txBox="1"/>
          <p:nvPr/>
        </p:nvSpPr>
        <p:spPr>
          <a:xfrm>
            <a:off x="622663" y="1763273"/>
            <a:ext cx="2510239" cy="584775"/>
          </a:xfrm>
          <a:prstGeom prst="rect">
            <a:avLst/>
          </a:prstGeom>
          <a:noFill/>
        </p:spPr>
        <p:txBody>
          <a:bodyPr wrap="none" rtlCol="0">
            <a:spAutoFit/>
          </a:bodyPr>
          <a:lstStyle/>
          <a:p>
            <a:r>
              <a:rPr lang="en-GB" sz="3200" b="1" dirty="0"/>
              <a:t>Wallace </a:t>
            </a:r>
            <a:r>
              <a:rPr lang="en-GB" sz="3200" b="1" dirty="0" err="1"/>
              <a:t>Juma</a:t>
            </a:r>
            <a:endParaRPr lang="en-US" sz="3200" dirty="0"/>
          </a:p>
        </p:txBody>
      </p:sp>
    </p:spTree>
    <p:extLst>
      <p:ext uri="{BB962C8B-B14F-4D97-AF65-F5344CB8AC3E}">
        <p14:creationId xmlns:p14="http://schemas.microsoft.com/office/powerpoint/2010/main" val="19476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E23E20EF-955D-1D47-8D3C-1D6D557EA741}"/>
              </a:ext>
            </a:extLst>
          </p:cNvPr>
          <p:cNvSpPr/>
          <p:nvPr/>
        </p:nvSpPr>
        <p:spPr>
          <a:xfrm>
            <a:off x="8680657" y="399871"/>
            <a:ext cx="2338990" cy="2983793"/>
          </a:xfrm>
          <a:prstGeom prst="rect">
            <a:avLst/>
          </a:prstGeom>
          <a:blipFill>
            <a:blip r:embed="rId2" cstate="print"/>
            <a:stretch>
              <a:fillRect/>
            </a:stretch>
          </a:blipFill>
        </p:spPr>
        <p:txBody>
          <a:bodyPr wrap="square" lIns="0" tIns="0" rIns="0" bIns="0" rtlCol="0"/>
          <a:lstStyle/>
          <a:p>
            <a:endParaRPr/>
          </a:p>
        </p:txBody>
      </p:sp>
      <p:sp>
        <p:nvSpPr>
          <p:cNvPr id="6" name="object 11">
            <a:extLst>
              <a:ext uri="{FF2B5EF4-FFF2-40B4-BE49-F238E27FC236}">
                <a16:creationId xmlns:a16="http://schemas.microsoft.com/office/drawing/2014/main" id="{0F9D78EE-D3A6-4D49-A845-81AAF2FBBAE6}"/>
              </a:ext>
            </a:extLst>
          </p:cNvPr>
          <p:cNvSpPr/>
          <p:nvPr/>
        </p:nvSpPr>
        <p:spPr>
          <a:xfrm>
            <a:off x="3805169" y="3468723"/>
            <a:ext cx="2290832" cy="3198047"/>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id="{C67CCA62-84D8-0F49-BAE8-DF2F1E86D298}"/>
              </a:ext>
            </a:extLst>
          </p:cNvPr>
          <p:cNvSpPr/>
          <p:nvPr/>
        </p:nvSpPr>
        <p:spPr>
          <a:xfrm>
            <a:off x="5926667" y="326591"/>
            <a:ext cx="2231534" cy="3057073"/>
          </a:xfrm>
          <a:prstGeom prst="rect">
            <a:avLst/>
          </a:prstGeom>
          <a:blipFill>
            <a:blip r:embed="rId4" cstate="print"/>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323D4CFA-FCAB-C540-A08E-C4A57AACA54A}"/>
              </a:ext>
            </a:extLst>
          </p:cNvPr>
          <p:cNvSpPr/>
          <p:nvPr/>
        </p:nvSpPr>
        <p:spPr>
          <a:xfrm>
            <a:off x="7042434" y="3771385"/>
            <a:ext cx="2580256" cy="2592721"/>
          </a:xfrm>
          <a:prstGeom prst="rect">
            <a:avLst/>
          </a:prstGeom>
          <a:blipFill>
            <a:blip r:embed="rId5"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E03F84C3-C76D-684A-924D-8399C445F49B}"/>
              </a:ext>
            </a:extLst>
          </p:cNvPr>
          <p:cNvSpPr txBox="1"/>
          <p:nvPr/>
        </p:nvSpPr>
        <p:spPr>
          <a:xfrm>
            <a:off x="543281" y="1740510"/>
            <a:ext cx="4284617" cy="1200329"/>
          </a:xfrm>
          <a:prstGeom prst="rect">
            <a:avLst/>
          </a:prstGeom>
          <a:noFill/>
        </p:spPr>
        <p:txBody>
          <a:bodyPr wrap="square" rtlCol="0">
            <a:spAutoFit/>
          </a:bodyPr>
          <a:lstStyle/>
          <a:p>
            <a:r>
              <a:rPr lang="en-GB" dirty="0"/>
              <a:t>The textile artist </a:t>
            </a:r>
            <a:r>
              <a:rPr lang="en-GB" b="1" dirty="0"/>
              <a:t>Jose </a:t>
            </a:r>
            <a:r>
              <a:rPr lang="en-GB" dirty="0" err="1"/>
              <a:t>Romussi</a:t>
            </a:r>
            <a:r>
              <a:rPr lang="en-GB" dirty="0"/>
              <a:t> features collaging techniques and stitch work to hide and conceal parts of her original photographic portraits</a:t>
            </a:r>
          </a:p>
        </p:txBody>
      </p:sp>
      <p:sp>
        <p:nvSpPr>
          <p:cNvPr id="10" name="TextBox 9">
            <a:extLst>
              <a:ext uri="{FF2B5EF4-FFF2-40B4-BE49-F238E27FC236}">
                <a16:creationId xmlns:a16="http://schemas.microsoft.com/office/drawing/2014/main" id="{4F69CC42-1260-5E41-A69E-50D0885BE410}"/>
              </a:ext>
            </a:extLst>
          </p:cNvPr>
          <p:cNvSpPr txBox="1"/>
          <p:nvPr/>
        </p:nvSpPr>
        <p:spPr>
          <a:xfrm>
            <a:off x="639471" y="3788143"/>
            <a:ext cx="2920325" cy="2031325"/>
          </a:xfrm>
          <a:prstGeom prst="rect">
            <a:avLst/>
          </a:prstGeom>
          <a:noFill/>
        </p:spPr>
        <p:txBody>
          <a:bodyPr wrap="square" rtlCol="0">
            <a:spAutoFit/>
          </a:bodyPr>
          <a:lstStyle/>
          <a:p>
            <a:r>
              <a:rPr lang="en-GB" sz="3600" b="1" dirty="0"/>
              <a:t>Source; </a:t>
            </a:r>
            <a:r>
              <a:rPr lang="en-GB" dirty="0">
                <a:hlinkClick r:id="rId6"/>
              </a:rPr>
              <a:t>https://trc-leiden.nl/trc-needles/people-and-functions/artists-designers-and-embroiderers/romussi-jose-1979</a:t>
            </a:r>
            <a:endParaRPr lang="en-GB" dirty="0"/>
          </a:p>
        </p:txBody>
      </p:sp>
      <p:sp>
        <p:nvSpPr>
          <p:cNvPr id="11" name="TextBox 10">
            <a:extLst>
              <a:ext uri="{FF2B5EF4-FFF2-40B4-BE49-F238E27FC236}">
                <a16:creationId xmlns:a16="http://schemas.microsoft.com/office/drawing/2014/main" id="{12C7BE9E-3782-114A-B15F-6970C433AA27}"/>
              </a:ext>
            </a:extLst>
          </p:cNvPr>
          <p:cNvSpPr txBox="1"/>
          <p:nvPr/>
        </p:nvSpPr>
        <p:spPr>
          <a:xfrm>
            <a:off x="1128553" y="770982"/>
            <a:ext cx="2431243" cy="584775"/>
          </a:xfrm>
          <a:prstGeom prst="rect">
            <a:avLst/>
          </a:prstGeom>
          <a:noFill/>
        </p:spPr>
        <p:txBody>
          <a:bodyPr wrap="none" rtlCol="0">
            <a:spAutoFit/>
          </a:bodyPr>
          <a:lstStyle/>
          <a:p>
            <a:r>
              <a:rPr lang="en-GB" sz="3200" b="1" dirty="0"/>
              <a:t>Jose </a:t>
            </a:r>
            <a:r>
              <a:rPr lang="en-GB" sz="3200" b="1" dirty="0" err="1"/>
              <a:t>Romussi</a:t>
            </a:r>
            <a:endParaRPr lang="en-US" sz="3200" b="1" dirty="0"/>
          </a:p>
        </p:txBody>
      </p:sp>
    </p:spTree>
    <p:extLst>
      <p:ext uri="{BB962C8B-B14F-4D97-AF65-F5344CB8AC3E}">
        <p14:creationId xmlns:p14="http://schemas.microsoft.com/office/powerpoint/2010/main" val="55073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bject 10">
            <a:extLst>
              <a:ext uri="{FF2B5EF4-FFF2-40B4-BE49-F238E27FC236}">
                <a16:creationId xmlns:a16="http://schemas.microsoft.com/office/drawing/2014/main" id="{9AFB7635-C39D-FB45-A0BB-048490B186C8}"/>
              </a:ext>
            </a:extLst>
          </p:cNvPr>
          <p:cNvSpPr/>
          <p:nvPr/>
        </p:nvSpPr>
        <p:spPr>
          <a:xfrm>
            <a:off x="8504301" y="281234"/>
            <a:ext cx="2460154" cy="3477202"/>
          </a:xfrm>
          <a:prstGeom prst="rect">
            <a:avLst/>
          </a:prstGeom>
          <a:blipFill>
            <a:blip r:embed="rId2" cstate="print"/>
            <a:stretch>
              <a:fillRect/>
            </a:stretch>
          </a:blipFill>
        </p:spPr>
        <p:txBody>
          <a:bodyPr wrap="square" lIns="0" tIns="0" rIns="0" bIns="0" rtlCol="0"/>
          <a:lstStyle/>
          <a:p>
            <a:endParaRPr/>
          </a:p>
        </p:txBody>
      </p:sp>
      <p:sp>
        <p:nvSpPr>
          <p:cNvPr id="3" name="object 11">
            <a:extLst>
              <a:ext uri="{FF2B5EF4-FFF2-40B4-BE49-F238E27FC236}">
                <a16:creationId xmlns:a16="http://schemas.microsoft.com/office/drawing/2014/main" id="{CE915045-146D-F345-B45E-D14AB4C9E095}"/>
              </a:ext>
            </a:extLst>
          </p:cNvPr>
          <p:cNvSpPr/>
          <p:nvPr/>
        </p:nvSpPr>
        <p:spPr>
          <a:xfrm>
            <a:off x="7143832" y="3883266"/>
            <a:ext cx="2940868" cy="2940868"/>
          </a:xfrm>
          <a:prstGeom prst="rect">
            <a:avLst/>
          </a:prstGeom>
          <a:blipFill>
            <a:blip r:embed="rId3" cstate="print"/>
            <a:stretch>
              <a:fillRect/>
            </a:stretch>
          </a:blipFill>
        </p:spPr>
        <p:txBody>
          <a:bodyPr wrap="square" lIns="0" tIns="0" rIns="0" bIns="0" rtlCol="0"/>
          <a:lstStyle/>
          <a:p>
            <a:endParaRPr/>
          </a:p>
        </p:txBody>
      </p:sp>
      <p:sp>
        <p:nvSpPr>
          <p:cNvPr id="4" name="object 12">
            <a:extLst>
              <a:ext uri="{FF2B5EF4-FFF2-40B4-BE49-F238E27FC236}">
                <a16:creationId xmlns:a16="http://schemas.microsoft.com/office/drawing/2014/main" id="{A678EC77-681B-2347-A7DD-95B83A648E29}"/>
              </a:ext>
            </a:extLst>
          </p:cNvPr>
          <p:cNvSpPr/>
          <p:nvPr/>
        </p:nvSpPr>
        <p:spPr>
          <a:xfrm>
            <a:off x="5913755" y="281234"/>
            <a:ext cx="2460154" cy="3477202"/>
          </a:xfrm>
          <a:prstGeom prst="rect">
            <a:avLst/>
          </a:prstGeom>
          <a:blipFill>
            <a:blip r:embed="rId4"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B7182703-E541-B643-8612-DCEB248872F7}"/>
              </a:ext>
            </a:extLst>
          </p:cNvPr>
          <p:cNvSpPr txBox="1"/>
          <p:nvPr/>
        </p:nvSpPr>
        <p:spPr>
          <a:xfrm>
            <a:off x="682993" y="1638031"/>
            <a:ext cx="4188823" cy="1200329"/>
          </a:xfrm>
          <a:prstGeom prst="rect">
            <a:avLst/>
          </a:prstGeom>
          <a:noFill/>
        </p:spPr>
        <p:txBody>
          <a:bodyPr wrap="square" rtlCol="0">
            <a:spAutoFit/>
          </a:bodyPr>
          <a:lstStyle/>
          <a:p>
            <a:r>
              <a:rPr lang="en-GB" b="1" dirty="0"/>
              <a:t>Pablo </a:t>
            </a:r>
            <a:r>
              <a:rPr lang="en-GB" b="1" dirty="0" err="1"/>
              <a:t>Thecuadro</a:t>
            </a:r>
            <a:r>
              <a:rPr lang="en-GB" b="1" dirty="0"/>
              <a:t> </a:t>
            </a:r>
            <a:r>
              <a:rPr lang="en-GB" dirty="0"/>
              <a:t>creates detailed collages from his fashion photographs. These collages often cover and conceal sections of his faces or figures featured in his work.</a:t>
            </a:r>
          </a:p>
        </p:txBody>
      </p:sp>
      <p:sp>
        <p:nvSpPr>
          <p:cNvPr id="6" name="TextBox 5">
            <a:extLst>
              <a:ext uri="{FF2B5EF4-FFF2-40B4-BE49-F238E27FC236}">
                <a16:creationId xmlns:a16="http://schemas.microsoft.com/office/drawing/2014/main" id="{6F78B6FE-7AC0-AF49-B432-5B206D740112}"/>
              </a:ext>
            </a:extLst>
          </p:cNvPr>
          <p:cNvSpPr txBox="1"/>
          <p:nvPr/>
        </p:nvSpPr>
        <p:spPr>
          <a:xfrm>
            <a:off x="682993" y="2838360"/>
            <a:ext cx="5230762" cy="1138773"/>
          </a:xfrm>
          <a:prstGeom prst="rect">
            <a:avLst/>
          </a:prstGeom>
          <a:noFill/>
        </p:spPr>
        <p:txBody>
          <a:bodyPr wrap="square" rtlCol="0">
            <a:spAutoFit/>
          </a:bodyPr>
          <a:lstStyle/>
          <a:p>
            <a:r>
              <a:rPr lang="en-GB" sz="3200" b="1" dirty="0"/>
              <a:t>Source;</a:t>
            </a:r>
            <a:r>
              <a:rPr lang="en-GB" sz="3200" b="1" dirty="0">
                <a:hlinkClick r:id="rId5"/>
              </a:rPr>
              <a:t> </a:t>
            </a:r>
            <a:r>
              <a:rPr lang="en-GB" dirty="0">
                <a:hlinkClick r:id="rId5"/>
              </a:rPr>
              <a:t>https://www.ignant.com/2017/04/21/the-duality-of-human-being-expressed-by-pablo-thecuadro/</a:t>
            </a:r>
            <a:endParaRPr lang="en-GB" dirty="0"/>
          </a:p>
        </p:txBody>
      </p:sp>
      <p:sp>
        <p:nvSpPr>
          <p:cNvPr id="7" name="TextBox 6">
            <a:extLst>
              <a:ext uri="{FF2B5EF4-FFF2-40B4-BE49-F238E27FC236}">
                <a16:creationId xmlns:a16="http://schemas.microsoft.com/office/drawing/2014/main" id="{8AC88D5E-A027-CB46-B046-DE00C51D1D51}"/>
              </a:ext>
            </a:extLst>
          </p:cNvPr>
          <p:cNvSpPr txBox="1"/>
          <p:nvPr/>
        </p:nvSpPr>
        <p:spPr>
          <a:xfrm>
            <a:off x="1065491" y="807035"/>
            <a:ext cx="3036216" cy="584775"/>
          </a:xfrm>
          <a:prstGeom prst="rect">
            <a:avLst/>
          </a:prstGeom>
          <a:noFill/>
        </p:spPr>
        <p:txBody>
          <a:bodyPr wrap="none" rtlCol="0">
            <a:spAutoFit/>
          </a:bodyPr>
          <a:lstStyle/>
          <a:p>
            <a:r>
              <a:rPr lang="en-GB" sz="3200" b="1" dirty="0"/>
              <a:t>Pablo </a:t>
            </a:r>
            <a:r>
              <a:rPr lang="en-GB" sz="3200" b="1" dirty="0" err="1"/>
              <a:t>Thecuadro</a:t>
            </a:r>
            <a:endParaRPr lang="en-US" sz="3200" dirty="0"/>
          </a:p>
        </p:txBody>
      </p:sp>
    </p:spTree>
    <p:extLst>
      <p:ext uri="{BB962C8B-B14F-4D97-AF65-F5344CB8AC3E}">
        <p14:creationId xmlns:p14="http://schemas.microsoft.com/office/powerpoint/2010/main" val="429198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A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343" y="214065"/>
            <a:ext cx="10515600" cy="1325563"/>
          </a:xfrm>
        </p:spPr>
        <p:txBody>
          <a:bodyPr>
            <a:normAutofit/>
          </a:bodyPr>
          <a:lstStyle/>
          <a:p>
            <a:r>
              <a:rPr lang="en-GB" sz="6000" b="1" dirty="0">
                <a:latin typeface="Cooper Black" panose="0208090404030B020404" pitchFamily="18" charset="0"/>
              </a:rPr>
              <a:t>Paper</a:t>
            </a:r>
            <a:r>
              <a:rPr lang="en-GB" b="1" dirty="0">
                <a:latin typeface="Cooper Black" panose="0208090404030B020404" pitchFamily="18" charset="0"/>
              </a:rPr>
              <a:t> </a:t>
            </a:r>
            <a:r>
              <a:rPr lang="en-GB" b="1" dirty="0"/>
              <a:t>- </a:t>
            </a:r>
            <a:r>
              <a:rPr lang="en-GB" sz="2200" dirty="0"/>
              <a:t>Paper can be manipulated, positioned and  photographed in interesting ways. Lighting can be used to create some dramatic effects. </a:t>
            </a:r>
          </a:p>
        </p:txBody>
      </p:sp>
      <p:sp>
        <p:nvSpPr>
          <p:cNvPr id="4" name="TextBox 3"/>
          <p:cNvSpPr txBox="1"/>
          <p:nvPr/>
        </p:nvSpPr>
        <p:spPr>
          <a:xfrm>
            <a:off x="807489" y="2111986"/>
            <a:ext cx="3539067" cy="1354217"/>
          </a:xfrm>
          <a:prstGeom prst="rect">
            <a:avLst/>
          </a:prstGeom>
          <a:noFill/>
        </p:spPr>
        <p:txBody>
          <a:bodyPr wrap="square" rtlCol="0">
            <a:spAutoFit/>
          </a:bodyPr>
          <a:lstStyle/>
          <a:p>
            <a:r>
              <a:rPr lang="en-GB" b="1" dirty="0"/>
              <a:t>Jerry Reed’s and Ion </a:t>
            </a:r>
            <a:r>
              <a:rPr lang="en-GB" b="1" dirty="0" err="1"/>
              <a:t>Zupcus</a:t>
            </a:r>
            <a:r>
              <a:rPr lang="en-GB" b="1" dirty="0"/>
              <a:t>’ </a:t>
            </a:r>
            <a:r>
              <a:rPr lang="en-GB" sz="1600" b="1" dirty="0"/>
              <a:t>work </a:t>
            </a:r>
            <a:r>
              <a:rPr lang="en-GB" sz="1600" dirty="0"/>
              <a:t>features photos of paper constructions. These are carefully lit to create exaggerated shadows and are presented in monotone. </a:t>
            </a:r>
          </a:p>
        </p:txBody>
      </p:sp>
      <p:sp>
        <p:nvSpPr>
          <p:cNvPr id="8" name="TextBox 7"/>
          <p:cNvSpPr txBox="1"/>
          <p:nvPr/>
        </p:nvSpPr>
        <p:spPr>
          <a:xfrm>
            <a:off x="431426" y="3919042"/>
            <a:ext cx="4666343" cy="2954655"/>
          </a:xfrm>
          <a:prstGeom prst="rect">
            <a:avLst/>
          </a:prstGeom>
          <a:noFill/>
        </p:spPr>
        <p:txBody>
          <a:bodyPr wrap="square" rtlCol="0">
            <a:spAutoFit/>
          </a:bodyPr>
          <a:lstStyle/>
          <a:p>
            <a:r>
              <a:rPr lang="en-GB" sz="2800" b="1" dirty="0"/>
              <a:t>Source; </a:t>
            </a:r>
            <a:r>
              <a:rPr lang="en-GB" sz="1600" dirty="0">
                <a:hlinkClick r:id="rId2"/>
              </a:rPr>
              <a:t>https://azurebumble.wordpress.com/2012/11/28/jerry-reed-paper-work-series-photography/</a:t>
            </a:r>
            <a:endParaRPr lang="en-GB" sz="1600" dirty="0"/>
          </a:p>
          <a:p>
            <a:endParaRPr lang="en-GB" dirty="0"/>
          </a:p>
          <a:p>
            <a:r>
              <a:rPr lang="en-GB" dirty="0">
                <a:hlinkClick r:id="rId3"/>
              </a:rPr>
              <a:t>http://ionzupcu.com/</a:t>
            </a:r>
            <a:endParaRPr lang="en-GB" dirty="0"/>
          </a:p>
          <a:p>
            <a:endParaRPr lang="en-GB" dirty="0"/>
          </a:p>
          <a:p>
            <a:r>
              <a:rPr lang="en-GB" dirty="0">
                <a:hlinkClick r:id="rId4"/>
              </a:rPr>
              <a:t>https://passionforpaperandprint.wordpress.com/2013/12/20/ion-zupcus-minimalist-paper-photographs/</a:t>
            </a:r>
            <a:endParaRPr lang="en-GB" dirty="0"/>
          </a:p>
          <a:p>
            <a:endParaRPr lang="en-GB" dirty="0"/>
          </a:p>
        </p:txBody>
      </p:sp>
      <p:sp>
        <p:nvSpPr>
          <p:cNvPr id="16" name="object 9">
            <a:extLst>
              <a:ext uri="{FF2B5EF4-FFF2-40B4-BE49-F238E27FC236}">
                <a16:creationId xmlns:a16="http://schemas.microsoft.com/office/drawing/2014/main" id="{7AAC96B2-E24A-F041-B1B6-1030C29B754A}"/>
              </a:ext>
            </a:extLst>
          </p:cNvPr>
          <p:cNvSpPr/>
          <p:nvPr/>
        </p:nvSpPr>
        <p:spPr>
          <a:xfrm>
            <a:off x="6274828" y="1767223"/>
            <a:ext cx="1718479" cy="1718479"/>
          </a:xfrm>
          <a:prstGeom prst="rect">
            <a:avLst/>
          </a:prstGeom>
          <a:blipFill>
            <a:blip r:embed="rId5" cstate="print"/>
            <a:stretch>
              <a:fillRect/>
            </a:stretch>
          </a:blipFill>
        </p:spPr>
        <p:txBody>
          <a:bodyPr wrap="square" lIns="0" tIns="0" rIns="0" bIns="0" rtlCol="0"/>
          <a:lstStyle/>
          <a:p>
            <a:endParaRPr/>
          </a:p>
        </p:txBody>
      </p:sp>
      <p:sp>
        <p:nvSpPr>
          <p:cNvPr id="17" name="object 10">
            <a:extLst>
              <a:ext uri="{FF2B5EF4-FFF2-40B4-BE49-F238E27FC236}">
                <a16:creationId xmlns:a16="http://schemas.microsoft.com/office/drawing/2014/main" id="{5FB42A82-A885-C442-BAE1-33FFCDE0B06F}"/>
              </a:ext>
            </a:extLst>
          </p:cNvPr>
          <p:cNvSpPr/>
          <p:nvPr/>
        </p:nvSpPr>
        <p:spPr>
          <a:xfrm>
            <a:off x="10346742" y="1767223"/>
            <a:ext cx="1641089" cy="1661777"/>
          </a:xfrm>
          <a:prstGeom prst="rect">
            <a:avLst/>
          </a:prstGeom>
          <a:blipFill>
            <a:blip r:embed="rId6" cstate="print"/>
            <a:stretch>
              <a:fillRect/>
            </a:stretch>
          </a:blipFill>
        </p:spPr>
        <p:txBody>
          <a:bodyPr wrap="square" lIns="0" tIns="0" rIns="0" bIns="0" rtlCol="0"/>
          <a:lstStyle/>
          <a:p>
            <a:endParaRPr/>
          </a:p>
        </p:txBody>
      </p:sp>
      <p:sp>
        <p:nvSpPr>
          <p:cNvPr id="18" name="object 11">
            <a:extLst>
              <a:ext uri="{FF2B5EF4-FFF2-40B4-BE49-F238E27FC236}">
                <a16:creationId xmlns:a16="http://schemas.microsoft.com/office/drawing/2014/main" id="{E1A21ECD-C925-2240-96F8-F02788A82363}"/>
              </a:ext>
            </a:extLst>
          </p:cNvPr>
          <p:cNvSpPr/>
          <p:nvPr/>
        </p:nvSpPr>
        <p:spPr>
          <a:xfrm>
            <a:off x="8310785" y="1736247"/>
            <a:ext cx="1718479" cy="1718479"/>
          </a:xfrm>
          <a:prstGeom prst="rect">
            <a:avLst/>
          </a:prstGeom>
          <a:blipFill>
            <a:blip r:embed="rId7"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08E463BC-A978-AB42-B48B-BE7BA2328902}"/>
              </a:ext>
            </a:extLst>
          </p:cNvPr>
          <p:cNvSpPr txBox="1"/>
          <p:nvPr/>
        </p:nvSpPr>
        <p:spPr>
          <a:xfrm>
            <a:off x="9991172" y="1158031"/>
            <a:ext cx="1745542" cy="523220"/>
          </a:xfrm>
          <a:prstGeom prst="rect">
            <a:avLst/>
          </a:prstGeom>
          <a:noFill/>
        </p:spPr>
        <p:txBody>
          <a:bodyPr wrap="none" rtlCol="0">
            <a:spAutoFit/>
          </a:bodyPr>
          <a:lstStyle/>
          <a:p>
            <a:r>
              <a:rPr lang="en-GB" sz="2800" b="1" dirty="0"/>
              <a:t>Jerry Reed</a:t>
            </a:r>
            <a:endParaRPr lang="en-US" sz="2800" dirty="0"/>
          </a:p>
        </p:txBody>
      </p:sp>
      <p:sp>
        <p:nvSpPr>
          <p:cNvPr id="19" name="object 9">
            <a:extLst>
              <a:ext uri="{FF2B5EF4-FFF2-40B4-BE49-F238E27FC236}">
                <a16:creationId xmlns:a16="http://schemas.microsoft.com/office/drawing/2014/main" id="{03B9AF17-3209-5045-ACDC-C16B0DC455B4}"/>
              </a:ext>
            </a:extLst>
          </p:cNvPr>
          <p:cNvSpPr/>
          <p:nvPr/>
        </p:nvSpPr>
        <p:spPr>
          <a:xfrm>
            <a:off x="8101200" y="4598334"/>
            <a:ext cx="1577416" cy="1577416"/>
          </a:xfrm>
          <a:prstGeom prst="rect">
            <a:avLst/>
          </a:prstGeom>
          <a:blipFill>
            <a:blip r:embed="rId8" cstate="print"/>
            <a:stretch>
              <a:fillRect/>
            </a:stretch>
          </a:blipFill>
        </p:spPr>
        <p:txBody>
          <a:bodyPr wrap="square" lIns="0" tIns="0" rIns="0" bIns="0" rtlCol="0"/>
          <a:lstStyle/>
          <a:p>
            <a:endParaRPr/>
          </a:p>
        </p:txBody>
      </p:sp>
      <p:sp>
        <p:nvSpPr>
          <p:cNvPr id="20" name="object 10">
            <a:extLst>
              <a:ext uri="{FF2B5EF4-FFF2-40B4-BE49-F238E27FC236}">
                <a16:creationId xmlns:a16="http://schemas.microsoft.com/office/drawing/2014/main" id="{A1365C3F-B088-D349-941E-CDF73E5E6788}"/>
              </a:ext>
            </a:extLst>
          </p:cNvPr>
          <p:cNvSpPr/>
          <p:nvPr/>
        </p:nvSpPr>
        <p:spPr>
          <a:xfrm>
            <a:off x="10029264" y="4444440"/>
            <a:ext cx="1731310" cy="1731310"/>
          </a:xfrm>
          <a:prstGeom prst="rect">
            <a:avLst/>
          </a:prstGeom>
          <a:blipFill>
            <a:blip r:embed="rId9" cstate="print"/>
            <a:stretch>
              <a:fillRect/>
            </a:stretch>
          </a:blipFill>
        </p:spPr>
        <p:txBody>
          <a:bodyPr wrap="square" lIns="0" tIns="0" rIns="0" bIns="0" rtlCol="0"/>
          <a:lstStyle/>
          <a:p>
            <a:endParaRPr/>
          </a:p>
        </p:txBody>
      </p:sp>
      <p:sp>
        <p:nvSpPr>
          <p:cNvPr id="21" name="object 11">
            <a:extLst>
              <a:ext uri="{FF2B5EF4-FFF2-40B4-BE49-F238E27FC236}">
                <a16:creationId xmlns:a16="http://schemas.microsoft.com/office/drawing/2014/main" id="{73DADFE4-8AC6-4542-A8BF-260500ADB69A}"/>
              </a:ext>
            </a:extLst>
          </p:cNvPr>
          <p:cNvSpPr/>
          <p:nvPr/>
        </p:nvSpPr>
        <p:spPr>
          <a:xfrm>
            <a:off x="6187371" y="4522369"/>
            <a:ext cx="1692837" cy="1692837"/>
          </a:xfrm>
          <a:prstGeom prst="rect">
            <a:avLst/>
          </a:prstGeom>
          <a:blipFill>
            <a:blip r:embed="rId10" cstate="print"/>
            <a:stretch>
              <a:fillRect/>
            </a:stretch>
          </a:blipFill>
        </p:spPr>
        <p:txBody>
          <a:bodyPr wrap="square" lIns="0" tIns="0" rIns="0" bIns="0" rtlCol="0"/>
          <a:lstStyle/>
          <a:p>
            <a:endParaRPr/>
          </a:p>
        </p:txBody>
      </p:sp>
      <p:sp>
        <p:nvSpPr>
          <p:cNvPr id="5" name="Rectangle 4">
            <a:extLst>
              <a:ext uri="{FF2B5EF4-FFF2-40B4-BE49-F238E27FC236}">
                <a16:creationId xmlns:a16="http://schemas.microsoft.com/office/drawing/2014/main" id="{1FAD224F-7879-2348-A907-DD7889D5016C}"/>
              </a:ext>
            </a:extLst>
          </p:cNvPr>
          <p:cNvSpPr/>
          <p:nvPr/>
        </p:nvSpPr>
        <p:spPr>
          <a:xfrm>
            <a:off x="5783890" y="3777461"/>
            <a:ext cx="1789272" cy="523220"/>
          </a:xfrm>
          <a:prstGeom prst="rect">
            <a:avLst/>
          </a:prstGeom>
        </p:spPr>
        <p:txBody>
          <a:bodyPr wrap="none">
            <a:spAutoFit/>
          </a:bodyPr>
          <a:lstStyle/>
          <a:p>
            <a:r>
              <a:rPr lang="en-GB" sz="2800" b="1" dirty="0"/>
              <a:t>Ion </a:t>
            </a:r>
            <a:r>
              <a:rPr lang="en-GB" sz="2800" b="1" dirty="0" err="1"/>
              <a:t>Zupcus</a:t>
            </a:r>
            <a:endParaRPr lang="en-US" sz="2800" dirty="0"/>
          </a:p>
        </p:txBody>
      </p:sp>
    </p:spTree>
    <p:extLst>
      <p:ext uri="{BB962C8B-B14F-4D97-AF65-F5344CB8AC3E}">
        <p14:creationId xmlns:p14="http://schemas.microsoft.com/office/powerpoint/2010/main" val="400069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A1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4A72B-3204-EF4E-A863-B3EA0E6332BF}"/>
              </a:ext>
            </a:extLst>
          </p:cNvPr>
          <p:cNvSpPr/>
          <p:nvPr/>
        </p:nvSpPr>
        <p:spPr>
          <a:xfrm>
            <a:off x="447279" y="320017"/>
            <a:ext cx="3536768" cy="1354217"/>
          </a:xfrm>
          <a:prstGeom prst="rect">
            <a:avLst/>
          </a:prstGeom>
        </p:spPr>
        <p:txBody>
          <a:bodyPr wrap="square">
            <a:spAutoFit/>
          </a:bodyPr>
          <a:lstStyle/>
          <a:p>
            <a:r>
              <a:rPr lang="en-GB" b="1" dirty="0"/>
              <a:t>Abigail Reynolds </a:t>
            </a:r>
            <a:r>
              <a:rPr lang="en-GB" dirty="0"/>
              <a:t>and </a:t>
            </a:r>
            <a:r>
              <a:rPr lang="en-GB" b="1" dirty="0"/>
              <a:t>Aldo </a:t>
            </a:r>
            <a:r>
              <a:rPr lang="en-GB" b="1" dirty="0" err="1"/>
              <a:t>Tolino</a:t>
            </a:r>
            <a:r>
              <a:rPr lang="en-GB" b="1" dirty="0"/>
              <a:t> </a:t>
            </a:r>
            <a:r>
              <a:rPr lang="en-GB" sz="1600" dirty="0"/>
              <a:t>Create images by often combining them to create 3D paper relief images. This is achieved by ripping, cutting, folding or layering the images. </a:t>
            </a:r>
          </a:p>
        </p:txBody>
      </p:sp>
      <p:sp>
        <p:nvSpPr>
          <p:cNvPr id="5" name="TextBox 4">
            <a:extLst>
              <a:ext uri="{FF2B5EF4-FFF2-40B4-BE49-F238E27FC236}">
                <a16:creationId xmlns:a16="http://schemas.microsoft.com/office/drawing/2014/main" id="{984798CD-EC4F-2548-A4EA-A33C0DBA4B09}"/>
              </a:ext>
            </a:extLst>
          </p:cNvPr>
          <p:cNvSpPr txBox="1"/>
          <p:nvPr/>
        </p:nvSpPr>
        <p:spPr>
          <a:xfrm>
            <a:off x="447279" y="1877668"/>
            <a:ext cx="3434442" cy="3477875"/>
          </a:xfrm>
          <a:prstGeom prst="rect">
            <a:avLst/>
          </a:prstGeom>
          <a:noFill/>
        </p:spPr>
        <p:txBody>
          <a:bodyPr wrap="square" rtlCol="0">
            <a:spAutoFit/>
          </a:bodyPr>
          <a:lstStyle/>
          <a:p>
            <a:r>
              <a:rPr lang="en-GB" sz="2000" b="1" dirty="0"/>
              <a:t>Source;</a:t>
            </a:r>
          </a:p>
          <a:p>
            <a:r>
              <a:rPr lang="en-GB" sz="1600" dirty="0">
                <a:hlinkClick r:id="rId2"/>
              </a:rPr>
              <a:t>https://www.escapeintolife.com/artist-watch/abigail-reynolds/</a:t>
            </a:r>
            <a:r>
              <a:rPr lang="en-GB" sz="1600" dirty="0"/>
              <a:t> </a:t>
            </a:r>
          </a:p>
          <a:p>
            <a:endParaRPr lang="en-GB" sz="1600" dirty="0"/>
          </a:p>
          <a:p>
            <a:endParaRPr lang="en-GB" sz="1600" dirty="0"/>
          </a:p>
          <a:p>
            <a:r>
              <a:rPr lang="en-GB" sz="1600" dirty="0">
                <a:hlinkClick r:id="rId3"/>
              </a:rPr>
              <a:t>https://www.designboom.com/art/aldo-tolino-folds-portraits-into-geometric-facial-landscapes-10-28-2013/</a:t>
            </a:r>
            <a:endParaRPr lang="en-GB" sz="1600" dirty="0"/>
          </a:p>
          <a:p>
            <a:endParaRPr lang="en-GB" sz="1600" dirty="0"/>
          </a:p>
          <a:p>
            <a:endParaRPr lang="en-GB" sz="1600" dirty="0"/>
          </a:p>
          <a:p>
            <a:endParaRPr lang="en-GB" sz="1600" dirty="0"/>
          </a:p>
          <a:p>
            <a:endParaRPr lang="en-GB" sz="2000" b="1" dirty="0"/>
          </a:p>
          <a:p>
            <a:endParaRPr lang="en-GB" sz="2000" b="1" dirty="0"/>
          </a:p>
        </p:txBody>
      </p:sp>
      <p:sp>
        <p:nvSpPr>
          <p:cNvPr id="6" name="object 9">
            <a:extLst>
              <a:ext uri="{FF2B5EF4-FFF2-40B4-BE49-F238E27FC236}">
                <a16:creationId xmlns:a16="http://schemas.microsoft.com/office/drawing/2014/main" id="{3E2B2C37-C117-4248-B3E5-6810E7AC9D20}"/>
              </a:ext>
            </a:extLst>
          </p:cNvPr>
          <p:cNvSpPr/>
          <p:nvPr/>
        </p:nvSpPr>
        <p:spPr>
          <a:xfrm>
            <a:off x="8350903" y="622891"/>
            <a:ext cx="3393818" cy="2287138"/>
          </a:xfrm>
          <a:prstGeom prst="rect">
            <a:avLst/>
          </a:prstGeom>
          <a:blipFill>
            <a:blip r:embed="rId4" cstate="print"/>
            <a:stretch>
              <a:fillRect/>
            </a:stretch>
          </a:blipFill>
        </p:spPr>
        <p:txBody>
          <a:bodyPr wrap="square" lIns="0" tIns="0" rIns="0" bIns="0" rtlCol="0"/>
          <a:lstStyle/>
          <a:p>
            <a:endParaRPr/>
          </a:p>
        </p:txBody>
      </p:sp>
      <p:sp>
        <p:nvSpPr>
          <p:cNvPr id="7" name="object 10">
            <a:extLst>
              <a:ext uri="{FF2B5EF4-FFF2-40B4-BE49-F238E27FC236}">
                <a16:creationId xmlns:a16="http://schemas.microsoft.com/office/drawing/2014/main" id="{9AAC45C4-DACF-7D49-87E7-0958FC08B6EA}"/>
              </a:ext>
            </a:extLst>
          </p:cNvPr>
          <p:cNvSpPr/>
          <p:nvPr/>
        </p:nvSpPr>
        <p:spPr>
          <a:xfrm>
            <a:off x="8605585" y="3139038"/>
            <a:ext cx="3305283" cy="2419939"/>
          </a:xfrm>
          <a:prstGeom prst="rect">
            <a:avLst/>
          </a:prstGeom>
          <a:blipFill>
            <a:blip r:embed="rId5" cstate="print"/>
            <a:stretch>
              <a:fillRect/>
            </a:stretch>
          </a:blipFill>
        </p:spPr>
        <p:txBody>
          <a:bodyPr wrap="square" lIns="0" tIns="0" rIns="0" bIns="0" rtlCol="0"/>
          <a:lstStyle/>
          <a:p>
            <a:endParaRPr/>
          </a:p>
        </p:txBody>
      </p:sp>
      <p:sp>
        <p:nvSpPr>
          <p:cNvPr id="8" name="object 11">
            <a:extLst>
              <a:ext uri="{FF2B5EF4-FFF2-40B4-BE49-F238E27FC236}">
                <a16:creationId xmlns:a16="http://schemas.microsoft.com/office/drawing/2014/main" id="{E408F32C-D616-C04A-9C53-93F380A8CE54}"/>
              </a:ext>
            </a:extLst>
          </p:cNvPr>
          <p:cNvSpPr/>
          <p:nvPr/>
        </p:nvSpPr>
        <p:spPr>
          <a:xfrm>
            <a:off x="4938672" y="490090"/>
            <a:ext cx="3261016" cy="2552741"/>
          </a:xfrm>
          <a:prstGeom prst="rect">
            <a:avLst/>
          </a:prstGeom>
          <a:blipFill>
            <a:blip r:embed="rId6"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DE56DE7E-401E-7948-98DB-C00E20C42472}"/>
              </a:ext>
            </a:extLst>
          </p:cNvPr>
          <p:cNvSpPr txBox="1"/>
          <p:nvPr/>
        </p:nvSpPr>
        <p:spPr>
          <a:xfrm>
            <a:off x="8655963" y="-240"/>
            <a:ext cx="2635337" cy="523220"/>
          </a:xfrm>
          <a:prstGeom prst="rect">
            <a:avLst/>
          </a:prstGeom>
          <a:noFill/>
        </p:spPr>
        <p:txBody>
          <a:bodyPr wrap="none" rtlCol="0">
            <a:spAutoFit/>
          </a:bodyPr>
          <a:lstStyle/>
          <a:p>
            <a:r>
              <a:rPr lang="en-GB" sz="2800" b="1" dirty="0"/>
              <a:t>Abigail Reynolds</a:t>
            </a:r>
            <a:endParaRPr lang="en-US" sz="2800" dirty="0"/>
          </a:p>
        </p:txBody>
      </p:sp>
      <p:sp>
        <p:nvSpPr>
          <p:cNvPr id="10" name="object 9">
            <a:extLst>
              <a:ext uri="{FF2B5EF4-FFF2-40B4-BE49-F238E27FC236}">
                <a16:creationId xmlns:a16="http://schemas.microsoft.com/office/drawing/2014/main" id="{2E635CA5-79D2-624E-A142-B1DB3FB040E1}"/>
              </a:ext>
            </a:extLst>
          </p:cNvPr>
          <p:cNvSpPr/>
          <p:nvPr/>
        </p:nvSpPr>
        <p:spPr>
          <a:xfrm>
            <a:off x="5761415" y="4409378"/>
            <a:ext cx="2257425" cy="2257424"/>
          </a:xfrm>
          <a:prstGeom prst="rect">
            <a:avLst/>
          </a:prstGeom>
          <a:blipFill>
            <a:blip r:embed="rId7" cstate="print"/>
            <a:stretch>
              <a:fillRect/>
            </a:stretch>
          </a:blipFill>
        </p:spPr>
        <p:txBody>
          <a:bodyPr wrap="square" lIns="0" tIns="0" rIns="0" bIns="0" rtlCol="0"/>
          <a:lstStyle/>
          <a:p>
            <a:endParaRPr/>
          </a:p>
        </p:txBody>
      </p:sp>
      <p:sp>
        <p:nvSpPr>
          <p:cNvPr id="11" name="object 10">
            <a:extLst>
              <a:ext uri="{FF2B5EF4-FFF2-40B4-BE49-F238E27FC236}">
                <a16:creationId xmlns:a16="http://schemas.microsoft.com/office/drawing/2014/main" id="{FBADB624-EEED-754D-92C7-1F887E564981}"/>
              </a:ext>
            </a:extLst>
          </p:cNvPr>
          <p:cNvSpPr/>
          <p:nvPr/>
        </p:nvSpPr>
        <p:spPr>
          <a:xfrm>
            <a:off x="2790771" y="4477890"/>
            <a:ext cx="2686049" cy="2162174"/>
          </a:xfrm>
          <a:prstGeom prst="rect">
            <a:avLst/>
          </a:prstGeom>
          <a:blipFill>
            <a:blip r:embed="rId8" cstate="print"/>
            <a:stretch>
              <a:fillRect/>
            </a:stretch>
          </a:blipFill>
        </p:spPr>
        <p:txBody>
          <a:bodyPr wrap="square" lIns="0" tIns="0" rIns="0" bIns="0" rtlCol="0"/>
          <a:lstStyle/>
          <a:p>
            <a:endParaRPr/>
          </a:p>
        </p:txBody>
      </p:sp>
      <p:sp>
        <p:nvSpPr>
          <p:cNvPr id="12" name="object 11">
            <a:extLst>
              <a:ext uri="{FF2B5EF4-FFF2-40B4-BE49-F238E27FC236}">
                <a16:creationId xmlns:a16="http://schemas.microsoft.com/office/drawing/2014/main" id="{213E4194-5A0D-7A4F-AEE5-3A339748C81A}"/>
              </a:ext>
            </a:extLst>
          </p:cNvPr>
          <p:cNvSpPr/>
          <p:nvPr/>
        </p:nvSpPr>
        <p:spPr>
          <a:xfrm>
            <a:off x="565726" y="4315965"/>
            <a:ext cx="2066924" cy="2486024"/>
          </a:xfrm>
          <a:prstGeom prst="rect">
            <a:avLst/>
          </a:prstGeom>
          <a:blipFill>
            <a:blip r:embed="rId9" cstate="print"/>
            <a:stretch>
              <a:fillRect/>
            </a:stretch>
          </a:blipFill>
        </p:spPr>
        <p:txBody>
          <a:bodyPr wrap="square" lIns="0" tIns="0" rIns="0" bIns="0" rtlCol="0"/>
          <a:lstStyle/>
          <a:p>
            <a:endParaRPr/>
          </a:p>
        </p:txBody>
      </p:sp>
      <p:sp>
        <p:nvSpPr>
          <p:cNvPr id="13" name="TextBox 12">
            <a:extLst>
              <a:ext uri="{FF2B5EF4-FFF2-40B4-BE49-F238E27FC236}">
                <a16:creationId xmlns:a16="http://schemas.microsoft.com/office/drawing/2014/main" id="{FBA39926-A7CE-C443-8060-AE3A78C5D198}"/>
              </a:ext>
            </a:extLst>
          </p:cNvPr>
          <p:cNvSpPr txBox="1"/>
          <p:nvPr/>
        </p:nvSpPr>
        <p:spPr>
          <a:xfrm>
            <a:off x="4143591" y="3616605"/>
            <a:ext cx="2100062" cy="584775"/>
          </a:xfrm>
          <a:prstGeom prst="rect">
            <a:avLst/>
          </a:prstGeom>
          <a:noFill/>
        </p:spPr>
        <p:txBody>
          <a:bodyPr wrap="none" rtlCol="0">
            <a:spAutoFit/>
          </a:bodyPr>
          <a:lstStyle/>
          <a:p>
            <a:r>
              <a:rPr lang="en-GB" sz="3200" b="1" dirty="0"/>
              <a:t>Aldo </a:t>
            </a:r>
            <a:r>
              <a:rPr lang="en-GB" sz="3200" b="1" dirty="0" err="1"/>
              <a:t>Tolino</a:t>
            </a:r>
            <a:endParaRPr lang="en-US" sz="3200" dirty="0"/>
          </a:p>
        </p:txBody>
      </p:sp>
    </p:spTree>
    <p:extLst>
      <p:ext uri="{BB962C8B-B14F-4D97-AF65-F5344CB8AC3E}">
        <p14:creationId xmlns:p14="http://schemas.microsoft.com/office/powerpoint/2010/main" val="328538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A1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D3D07-F557-434E-9668-B45EB6E23CBD}"/>
              </a:ext>
            </a:extLst>
          </p:cNvPr>
          <p:cNvSpPr txBox="1"/>
          <p:nvPr/>
        </p:nvSpPr>
        <p:spPr>
          <a:xfrm>
            <a:off x="709265" y="3930260"/>
            <a:ext cx="4032069" cy="2739211"/>
          </a:xfrm>
          <a:prstGeom prst="rect">
            <a:avLst/>
          </a:prstGeom>
          <a:noFill/>
        </p:spPr>
        <p:txBody>
          <a:bodyPr wrap="square" rtlCol="0">
            <a:spAutoFit/>
          </a:bodyPr>
          <a:lstStyle/>
          <a:p>
            <a:r>
              <a:rPr lang="en-GB" sz="1600" b="1" dirty="0"/>
              <a:t>Perhaps consider </a:t>
            </a:r>
            <a:r>
              <a:rPr lang="en-GB" sz="1600" dirty="0"/>
              <a:t>shooting around your area to record posters, old billboards, stickers which have been weathered, distressed for e.g.  Peeling posters, old stickers on lamp posts, old billboards, faded distressed shop window posters</a:t>
            </a:r>
          </a:p>
          <a:p>
            <a:r>
              <a:rPr lang="en-GB" sz="2800" b="1" dirty="0"/>
              <a:t>Source;</a:t>
            </a:r>
            <a:endParaRPr lang="en-GB" sz="2800" dirty="0"/>
          </a:p>
          <a:p>
            <a:r>
              <a:rPr lang="en-GB" sz="1600" dirty="0">
                <a:hlinkClick r:id="rId2"/>
              </a:rPr>
              <a:t>https://www.ideelart.com/magazine/aaron-siskind</a:t>
            </a:r>
            <a:endParaRPr lang="en-GB" sz="1600" dirty="0"/>
          </a:p>
          <a:p>
            <a:endParaRPr lang="en-GB" sz="1600" dirty="0"/>
          </a:p>
        </p:txBody>
      </p:sp>
      <p:sp>
        <p:nvSpPr>
          <p:cNvPr id="3" name="TextBox 2">
            <a:extLst>
              <a:ext uri="{FF2B5EF4-FFF2-40B4-BE49-F238E27FC236}">
                <a16:creationId xmlns:a16="http://schemas.microsoft.com/office/drawing/2014/main" id="{2258B171-99EB-3D4C-8BE5-B4511B8B6A0B}"/>
              </a:ext>
            </a:extLst>
          </p:cNvPr>
          <p:cNvSpPr txBox="1"/>
          <p:nvPr/>
        </p:nvSpPr>
        <p:spPr>
          <a:xfrm>
            <a:off x="3565676" y="1572082"/>
            <a:ext cx="1532709" cy="2246769"/>
          </a:xfrm>
          <a:prstGeom prst="rect">
            <a:avLst/>
          </a:prstGeom>
          <a:noFill/>
        </p:spPr>
        <p:txBody>
          <a:bodyPr wrap="square" rtlCol="0">
            <a:spAutoFit/>
          </a:bodyPr>
          <a:lstStyle/>
          <a:p>
            <a:pPr algn="ctr"/>
            <a:r>
              <a:rPr lang="en-GB" sz="1400" b="1" dirty="0" err="1"/>
              <a:t>Siskind</a:t>
            </a:r>
            <a:r>
              <a:rPr lang="en-GB" sz="1400" b="1" dirty="0"/>
              <a:t> </a:t>
            </a:r>
            <a:r>
              <a:rPr lang="en-GB" sz="1400" dirty="0"/>
              <a:t>observes textures, within buildings within urban spaces which we would simply walk past.</a:t>
            </a:r>
          </a:p>
          <a:p>
            <a:pPr algn="ctr"/>
            <a:r>
              <a:rPr lang="en-GB" sz="1400" dirty="0"/>
              <a:t>His images emphasise  form, line tone and texture</a:t>
            </a:r>
          </a:p>
        </p:txBody>
      </p:sp>
      <p:sp>
        <p:nvSpPr>
          <p:cNvPr id="4" name="Rectangle 3">
            <a:extLst>
              <a:ext uri="{FF2B5EF4-FFF2-40B4-BE49-F238E27FC236}">
                <a16:creationId xmlns:a16="http://schemas.microsoft.com/office/drawing/2014/main" id="{5C56CB00-9CBD-D640-9C36-DD3B422D7F97}"/>
              </a:ext>
            </a:extLst>
          </p:cNvPr>
          <p:cNvSpPr/>
          <p:nvPr/>
        </p:nvSpPr>
        <p:spPr>
          <a:xfrm>
            <a:off x="665722" y="1572082"/>
            <a:ext cx="2943497" cy="2031325"/>
          </a:xfrm>
          <a:prstGeom prst="rect">
            <a:avLst/>
          </a:prstGeom>
        </p:spPr>
        <p:txBody>
          <a:bodyPr wrap="square">
            <a:spAutoFit/>
          </a:bodyPr>
          <a:lstStyle/>
          <a:p>
            <a:r>
              <a:rPr lang="en-GB" i="1" dirty="0"/>
              <a:t>“Photography is a way of feeling, of touching, of loving. What you have caught on film is captured forever…it remembers little things long after you have forgotten everything.” </a:t>
            </a:r>
            <a:r>
              <a:rPr lang="en-GB" dirty="0"/>
              <a:t>Aaron </a:t>
            </a:r>
            <a:r>
              <a:rPr lang="en-GB" dirty="0" err="1"/>
              <a:t>Siskind</a:t>
            </a:r>
            <a:endParaRPr lang="en-GB" dirty="0"/>
          </a:p>
        </p:txBody>
      </p:sp>
      <p:sp>
        <p:nvSpPr>
          <p:cNvPr id="5" name="TextBox 4">
            <a:extLst>
              <a:ext uri="{FF2B5EF4-FFF2-40B4-BE49-F238E27FC236}">
                <a16:creationId xmlns:a16="http://schemas.microsoft.com/office/drawing/2014/main" id="{8EBD7EC5-6757-2845-87C3-B55DBE02DAFC}"/>
              </a:ext>
            </a:extLst>
          </p:cNvPr>
          <p:cNvSpPr txBox="1"/>
          <p:nvPr/>
        </p:nvSpPr>
        <p:spPr>
          <a:xfrm>
            <a:off x="665722" y="719731"/>
            <a:ext cx="2856411" cy="584775"/>
          </a:xfrm>
          <a:prstGeom prst="rect">
            <a:avLst/>
          </a:prstGeom>
          <a:noFill/>
        </p:spPr>
        <p:txBody>
          <a:bodyPr wrap="square" rtlCol="0">
            <a:spAutoFit/>
          </a:bodyPr>
          <a:lstStyle/>
          <a:p>
            <a:r>
              <a:rPr lang="en-GB" sz="3200" b="1" dirty="0"/>
              <a:t>Aaron </a:t>
            </a:r>
            <a:r>
              <a:rPr lang="en-GB" sz="3200" b="1" dirty="0" err="1"/>
              <a:t>Siskind</a:t>
            </a:r>
            <a:endParaRPr lang="en-GB" sz="3200" b="1" dirty="0"/>
          </a:p>
        </p:txBody>
      </p:sp>
      <p:sp>
        <p:nvSpPr>
          <p:cNvPr id="6" name="object 9">
            <a:extLst>
              <a:ext uri="{FF2B5EF4-FFF2-40B4-BE49-F238E27FC236}">
                <a16:creationId xmlns:a16="http://schemas.microsoft.com/office/drawing/2014/main" id="{ACA0E723-6266-5A48-BDD2-761F6E2A78E4}"/>
              </a:ext>
            </a:extLst>
          </p:cNvPr>
          <p:cNvSpPr/>
          <p:nvPr/>
        </p:nvSpPr>
        <p:spPr>
          <a:xfrm>
            <a:off x="8357192" y="3603407"/>
            <a:ext cx="3619396" cy="2714547"/>
          </a:xfrm>
          <a:prstGeom prst="rect">
            <a:avLst/>
          </a:prstGeom>
          <a:blipFill>
            <a:blip r:embed="rId3" cstate="print"/>
            <a:stretch>
              <a:fillRect/>
            </a:stretch>
          </a:blipFill>
        </p:spPr>
        <p:txBody>
          <a:bodyPr wrap="square" lIns="0" tIns="0" rIns="0" bIns="0" rtlCol="0"/>
          <a:lstStyle/>
          <a:p>
            <a:endParaRPr/>
          </a:p>
        </p:txBody>
      </p:sp>
      <p:sp>
        <p:nvSpPr>
          <p:cNvPr id="7" name="object 10">
            <a:extLst>
              <a:ext uri="{FF2B5EF4-FFF2-40B4-BE49-F238E27FC236}">
                <a16:creationId xmlns:a16="http://schemas.microsoft.com/office/drawing/2014/main" id="{575A0CDC-D053-AE4B-BC9F-C85CE9B7D5DB}"/>
              </a:ext>
            </a:extLst>
          </p:cNvPr>
          <p:cNvSpPr/>
          <p:nvPr/>
        </p:nvSpPr>
        <p:spPr>
          <a:xfrm>
            <a:off x="5252491" y="1556887"/>
            <a:ext cx="2950595" cy="3671852"/>
          </a:xfrm>
          <a:prstGeom prst="rect">
            <a:avLst/>
          </a:prstGeom>
          <a:blipFill>
            <a:blip r:embed="rId4" cstate="print"/>
            <a:stretch>
              <a:fillRect/>
            </a:stretch>
          </a:blipFill>
        </p:spPr>
        <p:txBody>
          <a:bodyPr wrap="square" lIns="0" tIns="0" rIns="0" bIns="0" rtlCol="0"/>
          <a:lstStyle/>
          <a:p>
            <a:endParaRPr/>
          </a:p>
        </p:txBody>
      </p:sp>
      <p:sp>
        <p:nvSpPr>
          <p:cNvPr id="8" name="object 11">
            <a:extLst>
              <a:ext uri="{FF2B5EF4-FFF2-40B4-BE49-F238E27FC236}">
                <a16:creationId xmlns:a16="http://schemas.microsoft.com/office/drawing/2014/main" id="{71CFCEB4-53CE-0E47-8A92-BDC3F4241E03}"/>
              </a:ext>
            </a:extLst>
          </p:cNvPr>
          <p:cNvSpPr/>
          <p:nvPr/>
        </p:nvSpPr>
        <p:spPr>
          <a:xfrm>
            <a:off x="8737491" y="654067"/>
            <a:ext cx="2858799" cy="245227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0291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59" y="25777"/>
            <a:ext cx="10515600" cy="1325563"/>
          </a:xfrm>
        </p:spPr>
        <p:txBody>
          <a:bodyPr>
            <a:normAutofit/>
          </a:bodyPr>
          <a:lstStyle/>
          <a:p>
            <a:r>
              <a:rPr lang="en-GB" b="1" dirty="0">
                <a:latin typeface="Cooper Black" panose="0208090404030B020404" pitchFamily="18" charset="0"/>
              </a:rPr>
              <a:t> Moments in time -  </a:t>
            </a:r>
            <a:r>
              <a:rPr lang="en-GB" sz="3200" b="1" dirty="0"/>
              <a:t>As photographers we are able to capture moments in time in a variety of ways. </a:t>
            </a:r>
          </a:p>
        </p:txBody>
      </p:sp>
      <p:sp>
        <p:nvSpPr>
          <p:cNvPr id="4" name="TextBox 3"/>
          <p:cNvSpPr txBox="1"/>
          <p:nvPr/>
        </p:nvSpPr>
        <p:spPr>
          <a:xfrm>
            <a:off x="296091" y="1690688"/>
            <a:ext cx="4336869" cy="923330"/>
          </a:xfrm>
          <a:prstGeom prst="rect">
            <a:avLst/>
          </a:prstGeom>
          <a:noFill/>
        </p:spPr>
        <p:txBody>
          <a:bodyPr wrap="square" rtlCol="0">
            <a:spAutoFit/>
          </a:bodyPr>
          <a:lstStyle/>
          <a:p>
            <a:r>
              <a:rPr lang="en-GB" b="1" dirty="0"/>
              <a:t>Lev </a:t>
            </a:r>
            <a:r>
              <a:rPr lang="en-GB" b="1" dirty="0" err="1"/>
              <a:t>Akhsanov</a:t>
            </a:r>
            <a:r>
              <a:rPr lang="en-GB" b="1" dirty="0"/>
              <a:t> </a:t>
            </a:r>
            <a:r>
              <a:rPr lang="en-GB" dirty="0"/>
              <a:t>and </a:t>
            </a:r>
            <a:r>
              <a:rPr lang="en-GB" b="1" dirty="0"/>
              <a:t>Ray </a:t>
            </a:r>
            <a:r>
              <a:rPr lang="en-GB" b="1" dirty="0" err="1"/>
              <a:t>Demski</a:t>
            </a:r>
            <a:r>
              <a:rPr lang="en-GB" b="1" dirty="0"/>
              <a:t> </a:t>
            </a:r>
            <a:r>
              <a:rPr lang="en-GB" dirty="0"/>
              <a:t>use a fast shutter speed to capture moments in time in their sport photography </a:t>
            </a:r>
          </a:p>
        </p:txBody>
      </p:sp>
      <p:sp>
        <p:nvSpPr>
          <p:cNvPr id="5" name="TextBox 4"/>
          <p:cNvSpPr txBox="1"/>
          <p:nvPr/>
        </p:nvSpPr>
        <p:spPr>
          <a:xfrm>
            <a:off x="278677" y="2709123"/>
            <a:ext cx="4232365" cy="1908215"/>
          </a:xfrm>
          <a:prstGeom prst="rect">
            <a:avLst/>
          </a:prstGeom>
          <a:noFill/>
        </p:spPr>
        <p:txBody>
          <a:bodyPr wrap="square" rtlCol="0">
            <a:spAutoFit/>
          </a:bodyPr>
          <a:lstStyle/>
          <a:p>
            <a:r>
              <a:rPr lang="en-GB" sz="2800" b="1" dirty="0"/>
              <a:t>Source;</a:t>
            </a:r>
          </a:p>
          <a:p>
            <a:r>
              <a:rPr lang="en-GB" dirty="0">
                <a:hlinkClick r:id="rId2"/>
              </a:rPr>
              <a:t>https://levakhsanov.net/p1053078832/h6741DC7#h6741dc7</a:t>
            </a:r>
            <a:endParaRPr lang="en-GB" dirty="0"/>
          </a:p>
          <a:p>
            <a:endParaRPr lang="en-GB" dirty="0"/>
          </a:p>
          <a:p>
            <a:r>
              <a:rPr lang="en-GB" dirty="0">
                <a:hlinkClick r:id="rId3"/>
              </a:rPr>
              <a:t>https://www.raydemski.com/Action/Action/thumbs</a:t>
            </a:r>
            <a:endParaRPr lang="en-GB" dirty="0"/>
          </a:p>
        </p:txBody>
      </p:sp>
      <p:sp>
        <p:nvSpPr>
          <p:cNvPr id="8" name="Rectangle 7"/>
          <p:cNvSpPr/>
          <p:nvPr/>
        </p:nvSpPr>
        <p:spPr>
          <a:xfrm>
            <a:off x="27759" y="4623718"/>
            <a:ext cx="6068241" cy="2092881"/>
          </a:xfrm>
          <a:prstGeom prst="rect">
            <a:avLst/>
          </a:prstGeom>
        </p:spPr>
        <p:txBody>
          <a:bodyPr wrap="square">
            <a:spAutoFit/>
          </a:bodyPr>
          <a:lstStyle/>
          <a:p>
            <a:r>
              <a:rPr lang="en-GB" sz="2000" b="1" dirty="0"/>
              <a:t>Key term</a:t>
            </a:r>
          </a:p>
          <a:p>
            <a:r>
              <a:rPr lang="en-GB" sz="2000" b="1" dirty="0"/>
              <a:t>Composite images</a:t>
            </a:r>
          </a:p>
          <a:p>
            <a:r>
              <a:rPr lang="en-GB" b="1" dirty="0"/>
              <a:t> Composite Photography</a:t>
            </a:r>
            <a:r>
              <a:rPr lang="en-GB" dirty="0"/>
              <a:t> is simply the blending of two or more images to create one final </a:t>
            </a:r>
            <a:r>
              <a:rPr lang="en-GB" b="1" dirty="0"/>
              <a:t>image</a:t>
            </a:r>
            <a:r>
              <a:rPr lang="en-GB" dirty="0"/>
              <a:t>. While this </a:t>
            </a:r>
            <a:r>
              <a:rPr lang="en-GB" b="1" dirty="0"/>
              <a:t>definition</a:t>
            </a:r>
            <a:r>
              <a:rPr lang="en-GB" dirty="0"/>
              <a:t> makes Compositing sound quick and easy, it's anything but, often involves requiring several hours of </a:t>
            </a:r>
            <a:r>
              <a:rPr lang="en-GB" b="1" dirty="0"/>
              <a:t>photography</a:t>
            </a:r>
            <a:r>
              <a:rPr lang="en-GB" dirty="0"/>
              <a:t> and Photoshop work to complete a final piece.</a:t>
            </a:r>
            <a:endParaRPr lang="en-GB" sz="2000" b="1" dirty="0"/>
          </a:p>
        </p:txBody>
      </p:sp>
      <p:sp>
        <p:nvSpPr>
          <p:cNvPr id="10" name="object 10">
            <a:extLst>
              <a:ext uri="{FF2B5EF4-FFF2-40B4-BE49-F238E27FC236}">
                <a16:creationId xmlns:a16="http://schemas.microsoft.com/office/drawing/2014/main" id="{21343581-D742-FA4F-87E2-4F2343CA63FC}"/>
              </a:ext>
            </a:extLst>
          </p:cNvPr>
          <p:cNvSpPr/>
          <p:nvPr/>
        </p:nvSpPr>
        <p:spPr>
          <a:xfrm>
            <a:off x="9918629" y="1417883"/>
            <a:ext cx="2224859" cy="1333337"/>
          </a:xfrm>
          <a:prstGeom prst="rect">
            <a:avLst/>
          </a:prstGeom>
          <a:blipFill>
            <a:blip r:embed="rId4"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875FA900-FCE7-6948-91AD-94EC6198ADBA}"/>
              </a:ext>
            </a:extLst>
          </p:cNvPr>
          <p:cNvSpPr/>
          <p:nvPr/>
        </p:nvSpPr>
        <p:spPr>
          <a:xfrm>
            <a:off x="7538287" y="1349526"/>
            <a:ext cx="2240638" cy="1499018"/>
          </a:xfrm>
          <a:prstGeom prst="rect">
            <a:avLst/>
          </a:prstGeom>
          <a:blipFill>
            <a:blip r:embed="rId5" cstate="print"/>
            <a:stretch>
              <a:fillRect/>
            </a:stretch>
          </a:blipFill>
        </p:spPr>
        <p:txBody>
          <a:bodyPr wrap="square" lIns="0" tIns="0" rIns="0" bIns="0" rtlCol="0"/>
          <a:lstStyle/>
          <a:p>
            <a:endParaRPr/>
          </a:p>
        </p:txBody>
      </p:sp>
      <p:sp>
        <p:nvSpPr>
          <p:cNvPr id="12" name="object 12">
            <a:extLst>
              <a:ext uri="{FF2B5EF4-FFF2-40B4-BE49-F238E27FC236}">
                <a16:creationId xmlns:a16="http://schemas.microsoft.com/office/drawing/2014/main" id="{D49A66F1-CD3B-3149-8FAA-24BEE6484812}"/>
              </a:ext>
            </a:extLst>
          </p:cNvPr>
          <p:cNvSpPr/>
          <p:nvPr/>
        </p:nvSpPr>
        <p:spPr>
          <a:xfrm>
            <a:off x="4897208" y="1295594"/>
            <a:ext cx="2358982" cy="1577914"/>
          </a:xfrm>
          <a:prstGeom prst="rect">
            <a:avLst/>
          </a:prstGeom>
          <a:blipFill>
            <a:blip r:embed="rId6"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C9B5840B-9679-9649-8EEE-9BAEE8A2CDA0}"/>
              </a:ext>
            </a:extLst>
          </p:cNvPr>
          <p:cNvSpPr txBox="1"/>
          <p:nvPr/>
        </p:nvSpPr>
        <p:spPr>
          <a:xfrm>
            <a:off x="9505912" y="643852"/>
            <a:ext cx="2513830" cy="584775"/>
          </a:xfrm>
          <a:prstGeom prst="rect">
            <a:avLst/>
          </a:prstGeom>
          <a:noFill/>
        </p:spPr>
        <p:txBody>
          <a:bodyPr wrap="none" rtlCol="0">
            <a:spAutoFit/>
          </a:bodyPr>
          <a:lstStyle/>
          <a:p>
            <a:r>
              <a:rPr lang="en-GB" sz="3200" b="1" dirty="0"/>
              <a:t>Lev </a:t>
            </a:r>
            <a:r>
              <a:rPr lang="en-GB" sz="3200" b="1" dirty="0" err="1"/>
              <a:t>Akhsanov</a:t>
            </a:r>
            <a:endParaRPr lang="en-US" sz="3200" dirty="0"/>
          </a:p>
        </p:txBody>
      </p:sp>
      <p:sp>
        <p:nvSpPr>
          <p:cNvPr id="13" name="object 10">
            <a:extLst>
              <a:ext uri="{FF2B5EF4-FFF2-40B4-BE49-F238E27FC236}">
                <a16:creationId xmlns:a16="http://schemas.microsoft.com/office/drawing/2014/main" id="{17043EB0-4D06-DB41-9CBF-28F9188D6431}"/>
              </a:ext>
            </a:extLst>
          </p:cNvPr>
          <p:cNvSpPr/>
          <p:nvPr/>
        </p:nvSpPr>
        <p:spPr>
          <a:xfrm>
            <a:off x="5285559" y="3457894"/>
            <a:ext cx="2638424" cy="1743074"/>
          </a:xfrm>
          <a:prstGeom prst="rect">
            <a:avLst/>
          </a:prstGeom>
          <a:blipFill>
            <a:blip r:embed="rId7" cstate="print"/>
            <a:stretch>
              <a:fillRect/>
            </a:stretch>
          </a:blipFill>
        </p:spPr>
        <p:txBody>
          <a:bodyPr wrap="square" lIns="0" tIns="0" rIns="0" bIns="0" rtlCol="0"/>
          <a:lstStyle/>
          <a:p>
            <a:endParaRPr/>
          </a:p>
        </p:txBody>
      </p:sp>
      <p:sp>
        <p:nvSpPr>
          <p:cNvPr id="14" name="object 11">
            <a:extLst>
              <a:ext uri="{FF2B5EF4-FFF2-40B4-BE49-F238E27FC236}">
                <a16:creationId xmlns:a16="http://schemas.microsoft.com/office/drawing/2014/main" id="{47B0D61D-F247-0C4E-A6E3-237C6437F0AE}"/>
              </a:ext>
            </a:extLst>
          </p:cNvPr>
          <p:cNvSpPr/>
          <p:nvPr/>
        </p:nvSpPr>
        <p:spPr>
          <a:xfrm>
            <a:off x="7998603" y="3485210"/>
            <a:ext cx="2228849" cy="1419224"/>
          </a:xfrm>
          <a:prstGeom prst="rect">
            <a:avLst/>
          </a:prstGeom>
          <a:blipFill>
            <a:blip r:embed="rId8" cstate="print"/>
            <a:stretch>
              <a:fillRect/>
            </a:stretch>
          </a:blipFill>
        </p:spPr>
        <p:txBody>
          <a:bodyPr wrap="square" lIns="0" tIns="0" rIns="0" bIns="0" rtlCol="0"/>
          <a:lstStyle/>
          <a:p>
            <a:endParaRPr/>
          </a:p>
        </p:txBody>
      </p:sp>
      <p:sp>
        <p:nvSpPr>
          <p:cNvPr id="15" name="object 12">
            <a:extLst>
              <a:ext uri="{FF2B5EF4-FFF2-40B4-BE49-F238E27FC236}">
                <a16:creationId xmlns:a16="http://schemas.microsoft.com/office/drawing/2014/main" id="{5B582CC8-D740-ED46-8727-437E777759D7}"/>
              </a:ext>
            </a:extLst>
          </p:cNvPr>
          <p:cNvSpPr/>
          <p:nvPr/>
        </p:nvSpPr>
        <p:spPr>
          <a:xfrm>
            <a:off x="8089829" y="5115791"/>
            <a:ext cx="3657599" cy="1495424"/>
          </a:xfrm>
          <a:prstGeom prst="rect">
            <a:avLst/>
          </a:prstGeom>
          <a:blipFill>
            <a:blip r:embed="rId9"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DAA49396-9BF1-B746-9952-4BEF44DD5363}"/>
              </a:ext>
            </a:extLst>
          </p:cNvPr>
          <p:cNvSpPr txBox="1"/>
          <p:nvPr/>
        </p:nvSpPr>
        <p:spPr>
          <a:xfrm>
            <a:off x="5932892" y="5666396"/>
            <a:ext cx="2156937" cy="584775"/>
          </a:xfrm>
          <a:prstGeom prst="rect">
            <a:avLst/>
          </a:prstGeom>
          <a:noFill/>
        </p:spPr>
        <p:txBody>
          <a:bodyPr wrap="none" rtlCol="0">
            <a:spAutoFit/>
          </a:bodyPr>
          <a:lstStyle/>
          <a:p>
            <a:r>
              <a:rPr lang="en-GB" sz="3200" b="1" dirty="0"/>
              <a:t>Ray </a:t>
            </a:r>
            <a:r>
              <a:rPr lang="en-GB" sz="3200" b="1" dirty="0" err="1"/>
              <a:t>Demski</a:t>
            </a:r>
            <a:endParaRPr lang="en-US" sz="3200" b="1" dirty="0"/>
          </a:p>
        </p:txBody>
      </p:sp>
      <p:cxnSp>
        <p:nvCxnSpPr>
          <p:cNvPr id="20" name="Straight Connector 19">
            <a:extLst>
              <a:ext uri="{FF2B5EF4-FFF2-40B4-BE49-F238E27FC236}">
                <a16:creationId xmlns:a16="http://schemas.microsoft.com/office/drawing/2014/main" id="{631146A6-7FAC-BC43-A323-5D256E9A8B27}"/>
              </a:ext>
            </a:extLst>
          </p:cNvPr>
          <p:cNvCxnSpPr/>
          <p:nvPr/>
        </p:nvCxnSpPr>
        <p:spPr>
          <a:xfrm>
            <a:off x="4906132" y="3167794"/>
            <a:ext cx="67960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13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3C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8A0FE5-1244-DE44-8655-A432A5E788A9}"/>
              </a:ext>
            </a:extLst>
          </p:cNvPr>
          <p:cNvSpPr/>
          <p:nvPr/>
        </p:nvSpPr>
        <p:spPr>
          <a:xfrm>
            <a:off x="364309" y="1096393"/>
            <a:ext cx="6096000" cy="923330"/>
          </a:xfrm>
          <a:prstGeom prst="rect">
            <a:avLst/>
          </a:prstGeom>
        </p:spPr>
        <p:txBody>
          <a:bodyPr>
            <a:spAutoFit/>
          </a:bodyPr>
          <a:lstStyle/>
          <a:p>
            <a:r>
              <a:rPr lang="en-GB" b="1" dirty="0"/>
              <a:t>David Hilliard </a:t>
            </a:r>
            <a:r>
              <a:rPr lang="en-GB" dirty="0"/>
              <a:t>creates imagery known as “ composite images” These consist of a few images placed together which record different moments in time.</a:t>
            </a:r>
          </a:p>
        </p:txBody>
      </p:sp>
      <p:sp>
        <p:nvSpPr>
          <p:cNvPr id="5" name="Rectangle 4">
            <a:extLst>
              <a:ext uri="{FF2B5EF4-FFF2-40B4-BE49-F238E27FC236}">
                <a16:creationId xmlns:a16="http://schemas.microsoft.com/office/drawing/2014/main" id="{A6B039ED-12B7-084A-BE21-7AD0DC12B9A7}"/>
              </a:ext>
            </a:extLst>
          </p:cNvPr>
          <p:cNvSpPr/>
          <p:nvPr/>
        </p:nvSpPr>
        <p:spPr>
          <a:xfrm>
            <a:off x="6460309" y="480840"/>
            <a:ext cx="4598126" cy="1077218"/>
          </a:xfrm>
          <a:prstGeom prst="rect">
            <a:avLst/>
          </a:prstGeom>
        </p:spPr>
        <p:txBody>
          <a:bodyPr wrap="square">
            <a:spAutoFit/>
          </a:bodyPr>
          <a:lstStyle/>
          <a:p>
            <a:r>
              <a:rPr lang="en-GB" sz="2800" b="1" dirty="0"/>
              <a:t>Source</a:t>
            </a:r>
            <a:r>
              <a:rPr lang="en-GB" b="1" dirty="0"/>
              <a:t>;</a:t>
            </a:r>
          </a:p>
          <a:p>
            <a:r>
              <a:rPr lang="en-GB" dirty="0">
                <a:hlinkClick r:id="rId2"/>
              </a:rPr>
              <a:t>http://www.artnet.com/artists/david-hilliard/</a:t>
            </a:r>
            <a:endParaRPr lang="en-GB" b="1" dirty="0"/>
          </a:p>
          <a:p>
            <a:endParaRPr lang="en-GB" b="1" dirty="0"/>
          </a:p>
        </p:txBody>
      </p:sp>
      <p:sp>
        <p:nvSpPr>
          <p:cNvPr id="6" name="TextBox 5">
            <a:extLst>
              <a:ext uri="{FF2B5EF4-FFF2-40B4-BE49-F238E27FC236}">
                <a16:creationId xmlns:a16="http://schemas.microsoft.com/office/drawing/2014/main" id="{8E4BF557-1C60-9142-AAD7-105FE45D3C09}"/>
              </a:ext>
            </a:extLst>
          </p:cNvPr>
          <p:cNvSpPr txBox="1"/>
          <p:nvPr/>
        </p:nvSpPr>
        <p:spPr>
          <a:xfrm>
            <a:off x="541867" y="389466"/>
            <a:ext cx="2472536" cy="584775"/>
          </a:xfrm>
          <a:prstGeom prst="rect">
            <a:avLst/>
          </a:prstGeom>
          <a:noFill/>
        </p:spPr>
        <p:txBody>
          <a:bodyPr wrap="none" rtlCol="0">
            <a:spAutoFit/>
          </a:bodyPr>
          <a:lstStyle/>
          <a:p>
            <a:r>
              <a:rPr lang="en-GB" sz="3200" b="1" dirty="0"/>
              <a:t>David Hilliard</a:t>
            </a:r>
            <a:endParaRPr lang="en-US" sz="3200" dirty="0"/>
          </a:p>
        </p:txBody>
      </p:sp>
      <p:sp>
        <p:nvSpPr>
          <p:cNvPr id="8" name="object 10">
            <a:extLst>
              <a:ext uri="{FF2B5EF4-FFF2-40B4-BE49-F238E27FC236}">
                <a16:creationId xmlns:a16="http://schemas.microsoft.com/office/drawing/2014/main" id="{43700391-27A7-764B-8BF7-E84032EEE893}"/>
              </a:ext>
            </a:extLst>
          </p:cNvPr>
          <p:cNvSpPr/>
          <p:nvPr/>
        </p:nvSpPr>
        <p:spPr>
          <a:xfrm>
            <a:off x="6593896" y="4440048"/>
            <a:ext cx="4679854" cy="1913805"/>
          </a:xfrm>
          <a:prstGeom prst="rect">
            <a:avLst/>
          </a:prstGeom>
          <a:blipFill>
            <a:blip r:embed="rId3" cstate="print"/>
            <a:stretch>
              <a:fillRect/>
            </a:stretch>
          </a:blipFill>
        </p:spPr>
        <p:txBody>
          <a:bodyPr wrap="square" lIns="0" tIns="0" rIns="0" bIns="0" rtlCol="0"/>
          <a:lstStyle/>
          <a:p>
            <a:endParaRPr/>
          </a:p>
        </p:txBody>
      </p:sp>
      <p:sp>
        <p:nvSpPr>
          <p:cNvPr id="9" name="object 11">
            <a:extLst>
              <a:ext uri="{FF2B5EF4-FFF2-40B4-BE49-F238E27FC236}">
                <a16:creationId xmlns:a16="http://schemas.microsoft.com/office/drawing/2014/main" id="{D587627B-DF82-684E-8009-2DE3F14FDAE4}"/>
              </a:ext>
            </a:extLst>
          </p:cNvPr>
          <p:cNvSpPr/>
          <p:nvPr/>
        </p:nvSpPr>
        <p:spPr>
          <a:xfrm>
            <a:off x="514558" y="2356671"/>
            <a:ext cx="4679852" cy="1435353"/>
          </a:xfrm>
          <a:prstGeom prst="rect">
            <a:avLst/>
          </a:prstGeom>
          <a:blipFill>
            <a:blip r:embed="rId4" cstate="print"/>
            <a:stretch>
              <a:fillRect/>
            </a:stretch>
          </a:blipFill>
        </p:spPr>
        <p:txBody>
          <a:bodyPr wrap="square" lIns="0" tIns="0" rIns="0" bIns="0" rtlCol="0"/>
          <a:lstStyle/>
          <a:p>
            <a:endParaRPr/>
          </a:p>
        </p:txBody>
      </p:sp>
      <p:sp>
        <p:nvSpPr>
          <p:cNvPr id="10" name="object 12">
            <a:extLst>
              <a:ext uri="{FF2B5EF4-FFF2-40B4-BE49-F238E27FC236}">
                <a16:creationId xmlns:a16="http://schemas.microsoft.com/office/drawing/2014/main" id="{DFA5156F-7C6E-D04F-89A0-AC6B18300F07}"/>
              </a:ext>
            </a:extLst>
          </p:cNvPr>
          <p:cNvSpPr/>
          <p:nvPr/>
        </p:nvSpPr>
        <p:spPr>
          <a:xfrm>
            <a:off x="541867" y="4125830"/>
            <a:ext cx="4679854" cy="1958660"/>
          </a:xfrm>
          <a:prstGeom prst="rect">
            <a:avLst/>
          </a:prstGeom>
          <a:blipFill>
            <a:blip r:embed="rId5" cstate="print"/>
            <a:stretch>
              <a:fillRect/>
            </a:stretch>
          </a:blipFill>
        </p:spPr>
        <p:txBody>
          <a:bodyPr wrap="square" lIns="0" tIns="0" rIns="0" bIns="0" rtlCol="0"/>
          <a:lstStyle/>
          <a:p>
            <a:endParaRPr/>
          </a:p>
        </p:txBody>
      </p:sp>
      <p:sp>
        <p:nvSpPr>
          <p:cNvPr id="11" name="object 13">
            <a:extLst>
              <a:ext uri="{FF2B5EF4-FFF2-40B4-BE49-F238E27FC236}">
                <a16:creationId xmlns:a16="http://schemas.microsoft.com/office/drawing/2014/main" id="{7C4D8EDD-3DAC-4C45-B729-B2D20896C2FD}"/>
              </a:ext>
            </a:extLst>
          </p:cNvPr>
          <p:cNvSpPr/>
          <p:nvPr/>
        </p:nvSpPr>
        <p:spPr>
          <a:xfrm>
            <a:off x="6593896" y="2019723"/>
            <a:ext cx="4679854" cy="195866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4294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787038" y="805815"/>
            <a:ext cx="10458994" cy="4708981"/>
          </a:xfrm>
          <a:prstGeom prst="rect">
            <a:avLst/>
          </a:prstGeom>
          <a:solidFill>
            <a:schemeClr val="tx1"/>
          </a:solidFill>
        </p:spPr>
        <p:txBody>
          <a:bodyPr wrap="square" rtlCol="0">
            <a:spAutoFit/>
          </a:bodyPr>
          <a:lstStyle/>
          <a:p>
            <a:r>
              <a:rPr lang="en-GB" sz="2800" b="1" dirty="0">
                <a:solidFill>
                  <a:schemeClr val="bg1"/>
                </a:solidFill>
              </a:rPr>
              <a:t>Any work that you create will be marked according to how well you have displayed evidence of:</a:t>
            </a:r>
          </a:p>
          <a:p>
            <a:r>
              <a:rPr lang="en-GB" sz="2800" dirty="0">
                <a:solidFill>
                  <a:schemeClr val="bg1"/>
                </a:solidFill>
              </a:rPr>
              <a:t>• </a:t>
            </a:r>
            <a:r>
              <a:rPr lang="en-GB" sz="2400" dirty="0">
                <a:solidFill>
                  <a:schemeClr val="bg1"/>
                </a:solidFill>
              </a:rPr>
              <a:t>Developing ideas through research of relevant sources. </a:t>
            </a:r>
            <a:r>
              <a:rPr lang="en-GB" sz="2400" dirty="0">
                <a:solidFill>
                  <a:schemeClr val="bg1"/>
                </a:solidFill>
                <a:latin typeface="Cooper Black" panose="0208090404030B020404" pitchFamily="18" charset="0"/>
              </a:rPr>
              <a:t>AO1</a:t>
            </a:r>
          </a:p>
          <a:p>
            <a:endParaRPr lang="en-GB" sz="2400" dirty="0">
              <a:solidFill>
                <a:schemeClr val="bg1"/>
              </a:solidFill>
            </a:endParaRPr>
          </a:p>
          <a:p>
            <a:r>
              <a:rPr lang="en-GB" sz="2400" dirty="0">
                <a:solidFill>
                  <a:schemeClr val="bg1"/>
                </a:solidFill>
              </a:rPr>
              <a:t>• Refining work by selecting and experimenting with necessary media, materials, techniques and processes to explore ideas. </a:t>
            </a:r>
            <a:r>
              <a:rPr lang="en-GB" sz="2400" dirty="0">
                <a:solidFill>
                  <a:schemeClr val="bg1"/>
                </a:solidFill>
                <a:latin typeface="Cooper Black" panose="0208090404030B020404" pitchFamily="18" charset="0"/>
              </a:rPr>
              <a:t>AO2</a:t>
            </a:r>
          </a:p>
          <a:p>
            <a:endParaRPr lang="en-GB" sz="2400" dirty="0">
              <a:solidFill>
                <a:schemeClr val="bg1"/>
              </a:solidFill>
            </a:endParaRPr>
          </a:p>
          <a:p>
            <a:r>
              <a:rPr lang="en-GB" sz="2400" dirty="0">
                <a:solidFill>
                  <a:schemeClr val="bg1"/>
                </a:solidFill>
              </a:rPr>
              <a:t>• Recording ideas and observations which are relevant to your theme as work develops. </a:t>
            </a:r>
            <a:r>
              <a:rPr lang="en-GB" sz="2400" dirty="0">
                <a:solidFill>
                  <a:schemeClr val="bg1"/>
                </a:solidFill>
                <a:latin typeface="Cooper Black" panose="0208090404030B020404" pitchFamily="18" charset="0"/>
              </a:rPr>
              <a:t>AO3</a:t>
            </a:r>
          </a:p>
          <a:p>
            <a:endParaRPr lang="en-GB" sz="2400" dirty="0">
              <a:solidFill>
                <a:schemeClr val="bg1"/>
              </a:solidFill>
            </a:endParaRPr>
          </a:p>
          <a:p>
            <a:r>
              <a:rPr lang="en-GB" sz="2400" dirty="0">
                <a:solidFill>
                  <a:schemeClr val="bg1"/>
                </a:solidFill>
              </a:rPr>
              <a:t>• Present a personal response which concludes your intentions and shows your comprehension of visual language. </a:t>
            </a:r>
            <a:r>
              <a:rPr lang="en-GB" sz="2400" dirty="0">
                <a:solidFill>
                  <a:schemeClr val="bg1"/>
                </a:solidFill>
                <a:latin typeface="Cooper Black" panose="0208090404030B020404" pitchFamily="18" charset="0"/>
              </a:rPr>
              <a:t>AO4</a:t>
            </a:r>
          </a:p>
        </p:txBody>
      </p:sp>
    </p:spTree>
    <p:extLst>
      <p:ext uri="{BB962C8B-B14F-4D97-AF65-F5344CB8AC3E}">
        <p14:creationId xmlns:p14="http://schemas.microsoft.com/office/powerpoint/2010/main" val="1463356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3FFE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1886" y="365125"/>
            <a:ext cx="10961914" cy="1325563"/>
          </a:xfrm>
        </p:spPr>
        <p:txBody>
          <a:bodyPr>
            <a:normAutofit/>
          </a:bodyPr>
          <a:lstStyle/>
          <a:p>
            <a:r>
              <a:rPr lang="en-GB" sz="3200" b="1" dirty="0">
                <a:latin typeface="Cooper Black" panose="0208090404030B020404" pitchFamily="18" charset="0"/>
              </a:rPr>
              <a:t> </a:t>
            </a:r>
            <a:r>
              <a:rPr lang="en-GB" sz="5400" b="1" dirty="0">
                <a:latin typeface="Cooper Black" panose="0208090404030B020404" pitchFamily="18" charset="0"/>
              </a:rPr>
              <a:t>Hair</a:t>
            </a:r>
            <a:r>
              <a:rPr lang="en-GB" sz="3200" b="1" dirty="0">
                <a:latin typeface="Cooper Black" panose="0208090404030B020404" pitchFamily="18" charset="0"/>
              </a:rPr>
              <a:t> </a:t>
            </a:r>
            <a:r>
              <a:rPr lang="en-GB" sz="3200" b="1" dirty="0"/>
              <a:t>-  Photographers over the years have captured interesting cultural and fashion imagery of hair</a:t>
            </a:r>
            <a:r>
              <a:rPr lang="en-GB" sz="3200" dirty="0"/>
              <a:t> </a:t>
            </a:r>
          </a:p>
        </p:txBody>
      </p:sp>
      <p:sp>
        <p:nvSpPr>
          <p:cNvPr id="4" name="TextBox 3"/>
          <p:cNvSpPr txBox="1"/>
          <p:nvPr/>
        </p:nvSpPr>
        <p:spPr>
          <a:xfrm>
            <a:off x="478972" y="1602376"/>
            <a:ext cx="5913119" cy="4185761"/>
          </a:xfrm>
          <a:prstGeom prst="rect">
            <a:avLst/>
          </a:prstGeom>
          <a:noFill/>
        </p:spPr>
        <p:txBody>
          <a:bodyPr wrap="square" rtlCol="0">
            <a:spAutoFit/>
          </a:bodyPr>
          <a:lstStyle/>
          <a:p>
            <a:r>
              <a:rPr lang="en-GB" b="1" dirty="0"/>
              <a:t>Perhaps consider the </a:t>
            </a:r>
          </a:p>
          <a:p>
            <a:r>
              <a:rPr lang="en-GB" dirty="0"/>
              <a:t>Style, movement,  structure,  colour, texture of hair.</a:t>
            </a:r>
          </a:p>
          <a:p>
            <a:r>
              <a:rPr lang="en-GB" dirty="0"/>
              <a:t>Hair to symbolise cultural origins, ethnicity, individuality?</a:t>
            </a:r>
          </a:p>
          <a:p>
            <a:r>
              <a:rPr lang="en-GB" dirty="0"/>
              <a:t>Photography at a barbers? Hairdressing salon? (OBTAIN PERISSION FIRST!) with a focus on the community aspect</a:t>
            </a:r>
          </a:p>
          <a:p>
            <a:endParaRPr lang="en-GB" b="1" dirty="0"/>
          </a:p>
          <a:p>
            <a:r>
              <a:rPr lang="en-GB" b="1" dirty="0"/>
              <a:t>Suggested Photographers</a:t>
            </a:r>
          </a:p>
          <a:p>
            <a:r>
              <a:rPr lang="en-GB" b="1" dirty="0"/>
              <a:t>Marc </a:t>
            </a:r>
            <a:r>
              <a:rPr lang="en-GB" b="1" dirty="0" err="1"/>
              <a:t>Laroche</a:t>
            </a:r>
            <a:r>
              <a:rPr lang="en-GB" b="1" dirty="0"/>
              <a:t> </a:t>
            </a:r>
            <a:r>
              <a:rPr lang="en-GB" dirty="0"/>
              <a:t>– whose work often represents the movement of hair.</a:t>
            </a:r>
          </a:p>
          <a:p>
            <a:r>
              <a:rPr lang="en-GB" sz="3200" b="1" dirty="0"/>
              <a:t>Source;</a:t>
            </a:r>
          </a:p>
          <a:p>
            <a:r>
              <a:rPr lang="en-GB" dirty="0">
                <a:hlinkClick r:id="rId2"/>
              </a:rPr>
              <a:t>http://larochemarc.com/hair/</a:t>
            </a:r>
            <a:endParaRPr lang="en-GB" dirty="0"/>
          </a:p>
          <a:p>
            <a:endParaRPr lang="en-GB" dirty="0"/>
          </a:p>
          <a:p>
            <a:endParaRPr lang="en-GB" dirty="0"/>
          </a:p>
          <a:p>
            <a:r>
              <a:rPr lang="en-GB" dirty="0"/>
              <a:t> </a:t>
            </a:r>
          </a:p>
        </p:txBody>
      </p:sp>
      <p:sp>
        <p:nvSpPr>
          <p:cNvPr id="10" name="object 9">
            <a:extLst>
              <a:ext uri="{FF2B5EF4-FFF2-40B4-BE49-F238E27FC236}">
                <a16:creationId xmlns:a16="http://schemas.microsoft.com/office/drawing/2014/main" id="{947B6DAE-D908-094F-8562-ED3D8C22F309}"/>
              </a:ext>
            </a:extLst>
          </p:cNvPr>
          <p:cNvSpPr/>
          <p:nvPr/>
        </p:nvSpPr>
        <p:spPr>
          <a:xfrm>
            <a:off x="8905876" y="1420717"/>
            <a:ext cx="2447924" cy="2447924"/>
          </a:xfrm>
          <a:prstGeom prst="rect">
            <a:avLst/>
          </a:prstGeom>
          <a:blipFill>
            <a:blip r:embed="rId3" cstate="print"/>
            <a:stretch>
              <a:fillRect/>
            </a:stretch>
          </a:blipFill>
        </p:spPr>
        <p:txBody>
          <a:bodyPr wrap="square" lIns="0" tIns="0" rIns="0" bIns="0" rtlCol="0"/>
          <a:lstStyle/>
          <a:p>
            <a:endParaRPr/>
          </a:p>
        </p:txBody>
      </p:sp>
      <p:sp>
        <p:nvSpPr>
          <p:cNvPr id="11" name="object 10">
            <a:extLst>
              <a:ext uri="{FF2B5EF4-FFF2-40B4-BE49-F238E27FC236}">
                <a16:creationId xmlns:a16="http://schemas.microsoft.com/office/drawing/2014/main" id="{4E4A3E3B-E799-A646-9104-CD318E9A5919}"/>
              </a:ext>
            </a:extLst>
          </p:cNvPr>
          <p:cNvSpPr/>
          <p:nvPr/>
        </p:nvSpPr>
        <p:spPr>
          <a:xfrm>
            <a:off x="7070555" y="2644679"/>
            <a:ext cx="2152649" cy="2152649"/>
          </a:xfrm>
          <a:prstGeom prst="rect">
            <a:avLst/>
          </a:prstGeom>
          <a:blipFill>
            <a:blip r:embed="rId4" cstate="print"/>
            <a:stretch>
              <a:fillRect/>
            </a:stretch>
          </a:blipFill>
        </p:spPr>
        <p:txBody>
          <a:bodyPr wrap="square" lIns="0" tIns="0" rIns="0" bIns="0" rtlCol="0"/>
          <a:lstStyle/>
          <a:p>
            <a:endParaRPr/>
          </a:p>
        </p:txBody>
      </p:sp>
      <p:sp>
        <p:nvSpPr>
          <p:cNvPr id="12" name="object 11">
            <a:extLst>
              <a:ext uri="{FF2B5EF4-FFF2-40B4-BE49-F238E27FC236}">
                <a16:creationId xmlns:a16="http://schemas.microsoft.com/office/drawing/2014/main" id="{86B88728-CC1C-6C41-B80F-39253FA7421D}"/>
              </a:ext>
            </a:extLst>
          </p:cNvPr>
          <p:cNvSpPr/>
          <p:nvPr/>
        </p:nvSpPr>
        <p:spPr>
          <a:xfrm>
            <a:off x="8624888" y="4121151"/>
            <a:ext cx="2371724" cy="2371724"/>
          </a:xfrm>
          <a:prstGeom prst="rect">
            <a:avLst/>
          </a:prstGeom>
          <a:blipFill>
            <a:blip r:embed="rId5"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60A6C2B1-83DB-464D-BF8A-94FA8D53CE0A}"/>
              </a:ext>
            </a:extLst>
          </p:cNvPr>
          <p:cNvSpPr txBox="1"/>
          <p:nvPr/>
        </p:nvSpPr>
        <p:spPr>
          <a:xfrm>
            <a:off x="4741333" y="5229166"/>
            <a:ext cx="2775760" cy="646331"/>
          </a:xfrm>
          <a:prstGeom prst="rect">
            <a:avLst/>
          </a:prstGeom>
          <a:noFill/>
        </p:spPr>
        <p:txBody>
          <a:bodyPr wrap="none" rtlCol="0">
            <a:spAutoFit/>
          </a:bodyPr>
          <a:lstStyle/>
          <a:p>
            <a:r>
              <a:rPr lang="en-GB" sz="3600" b="1" dirty="0"/>
              <a:t>Marc Laroche</a:t>
            </a:r>
            <a:endParaRPr lang="en-US" sz="3600" dirty="0"/>
          </a:p>
        </p:txBody>
      </p:sp>
    </p:spTree>
    <p:extLst>
      <p:ext uri="{BB962C8B-B14F-4D97-AF65-F5344CB8AC3E}">
        <p14:creationId xmlns:p14="http://schemas.microsoft.com/office/powerpoint/2010/main" val="119401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3FF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F96CA2-A4AF-1541-844C-5B2403C22370}"/>
              </a:ext>
            </a:extLst>
          </p:cNvPr>
          <p:cNvSpPr/>
          <p:nvPr/>
        </p:nvSpPr>
        <p:spPr>
          <a:xfrm>
            <a:off x="1151467" y="719948"/>
            <a:ext cx="6096000" cy="1692771"/>
          </a:xfrm>
          <a:prstGeom prst="rect">
            <a:avLst/>
          </a:prstGeom>
        </p:spPr>
        <p:txBody>
          <a:bodyPr>
            <a:spAutoFit/>
          </a:bodyPr>
          <a:lstStyle/>
          <a:p>
            <a:r>
              <a:rPr lang="en-GB" b="1" dirty="0"/>
              <a:t>Fabien Baron </a:t>
            </a:r>
            <a:r>
              <a:rPr lang="en-GB" dirty="0"/>
              <a:t>and </a:t>
            </a:r>
            <a:r>
              <a:rPr lang="en-GB" b="1" dirty="0"/>
              <a:t>Alex Styles – </a:t>
            </a:r>
            <a:r>
              <a:rPr lang="en-GB" dirty="0"/>
              <a:t>Fashion photography</a:t>
            </a:r>
          </a:p>
          <a:p>
            <a:r>
              <a:rPr lang="en-GB" sz="3200" b="1" dirty="0"/>
              <a:t>Source;</a:t>
            </a:r>
          </a:p>
          <a:p>
            <a:r>
              <a:rPr lang="en-GB" dirty="0">
                <a:hlinkClick r:id="rId2"/>
              </a:rPr>
              <a:t>http://alexstyles.co.uk/galleries/hair/</a:t>
            </a:r>
            <a:endParaRPr lang="en-GB" b="1" dirty="0"/>
          </a:p>
          <a:p>
            <a:endParaRPr lang="en-GB" dirty="0"/>
          </a:p>
          <a:p>
            <a:r>
              <a:rPr lang="en-GB" dirty="0">
                <a:hlinkClick r:id="rId3"/>
              </a:rPr>
              <a:t>http://baron-baron.com/fabien-baron/</a:t>
            </a:r>
            <a:endParaRPr lang="en-GB" dirty="0"/>
          </a:p>
        </p:txBody>
      </p:sp>
      <p:sp>
        <p:nvSpPr>
          <p:cNvPr id="5" name="object 9">
            <a:extLst>
              <a:ext uri="{FF2B5EF4-FFF2-40B4-BE49-F238E27FC236}">
                <a16:creationId xmlns:a16="http://schemas.microsoft.com/office/drawing/2014/main" id="{7679B28F-42FC-DF4A-BA41-B51DA580AF42}"/>
              </a:ext>
            </a:extLst>
          </p:cNvPr>
          <p:cNvSpPr/>
          <p:nvPr/>
        </p:nvSpPr>
        <p:spPr>
          <a:xfrm>
            <a:off x="7247467" y="1261357"/>
            <a:ext cx="1876424" cy="2362199"/>
          </a:xfrm>
          <a:prstGeom prst="rect">
            <a:avLst/>
          </a:prstGeom>
          <a:blipFill>
            <a:blip r:embed="rId4" cstate="print"/>
            <a:stretch>
              <a:fillRect/>
            </a:stretch>
          </a:blipFill>
        </p:spPr>
        <p:txBody>
          <a:bodyPr wrap="square" lIns="0" tIns="0" rIns="0" bIns="0" rtlCol="0"/>
          <a:lstStyle/>
          <a:p>
            <a:endParaRPr/>
          </a:p>
        </p:txBody>
      </p:sp>
      <p:sp>
        <p:nvSpPr>
          <p:cNvPr id="6" name="object 10">
            <a:extLst>
              <a:ext uri="{FF2B5EF4-FFF2-40B4-BE49-F238E27FC236}">
                <a16:creationId xmlns:a16="http://schemas.microsoft.com/office/drawing/2014/main" id="{F2AF0FAF-6B1C-5A4F-87E8-25F6C20A48F1}"/>
              </a:ext>
            </a:extLst>
          </p:cNvPr>
          <p:cNvSpPr/>
          <p:nvPr/>
        </p:nvSpPr>
        <p:spPr>
          <a:xfrm>
            <a:off x="9394050" y="1261357"/>
            <a:ext cx="1866899" cy="2600324"/>
          </a:xfrm>
          <a:prstGeom prst="rect">
            <a:avLst/>
          </a:prstGeom>
          <a:blipFill>
            <a:blip r:embed="rId5" cstate="print"/>
            <a:stretch>
              <a:fillRect/>
            </a:stretch>
          </a:blipFill>
        </p:spPr>
        <p:txBody>
          <a:bodyPr wrap="square" lIns="0" tIns="0" rIns="0" bIns="0" rtlCol="0"/>
          <a:lstStyle/>
          <a:p>
            <a:endParaRPr/>
          </a:p>
        </p:txBody>
      </p:sp>
      <p:sp>
        <p:nvSpPr>
          <p:cNvPr id="7" name="object 11">
            <a:extLst>
              <a:ext uri="{FF2B5EF4-FFF2-40B4-BE49-F238E27FC236}">
                <a16:creationId xmlns:a16="http://schemas.microsoft.com/office/drawing/2014/main" id="{CE14B89B-E042-8A4D-BCEF-B05BDF927B96}"/>
              </a:ext>
            </a:extLst>
          </p:cNvPr>
          <p:cNvSpPr/>
          <p:nvPr/>
        </p:nvSpPr>
        <p:spPr>
          <a:xfrm>
            <a:off x="8373428" y="3951264"/>
            <a:ext cx="1762124" cy="2400299"/>
          </a:xfrm>
          <a:prstGeom prst="rect">
            <a:avLst/>
          </a:prstGeom>
          <a:blipFill>
            <a:blip r:embed="rId6"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id="{26599497-3BE6-7E47-9A85-D9E3A17ADC82}"/>
              </a:ext>
            </a:extLst>
          </p:cNvPr>
          <p:cNvSpPr txBox="1"/>
          <p:nvPr/>
        </p:nvSpPr>
        <p:spPr>
          <a:xfrm>
            <a:off x="8185679" y="506437"/>
            <a:ext cx="2419060" cy="584775"/>
          </a:xfrm>
          <a:prstGeom prst="rect">
            <a:avLst/>
          </a:prstGeom>
          <a:noFill/>
        </p:spPr>
        <p:txBody>
          <a:bodyPr wrap="none" rtlCol="0">
            <a:spAutoFit/>
          </a:bodyPr>
          <a:lstStyle/>
          <a:p>
            <a:r>
              <a:rPr lang="en-GB" sz="3200" b="1" dirty="0"/>
              <a:t>Fabien Baron</a:t>
            </a:r>
            <a:endParaRPr lang="en-US" sz="3200" dirty="0"/>
          </a:p>
        </p:txBody>
      </p:sp>
      <p:sp>
        <p:nvSpPr>
          <p:cNvPr id="9" name="object 9">
            <a:extLst>
              <a:ext uri="{FF2B5EF4-FFF2-40B4-BE49-F238E27FC236}">
                <a16:creationId xmlns:a16="http://schemas.microsoft.com/office/drawing/2014/main" id="{0F98A7D8-DFC9-B748-B94C-3FE1AF566E19}"/>
              </a:ext>
            </a:extLst>
          </p:cNvPr>
          <p:cNvSpPr/>
          <p:nvPr/>
        </p:nvSpPr>
        <p:spPr>
          <a:xfrm>
            <a:off x="4599008" y="4089375"/>
            <a:ext cx="1781174" cy="2228849"/>
          </a:xfrm>
          <a:prstGeom prst="rect">
            <a:avLst/>
          </a:prstGeom>
          <a:blipFill>
            <a:blip r:embed="rId7" cstate="print"/>
            <a:stretch>
              <a:fillRect/>
            </a:stretch>
          </a:blipFill>
        </p:spPr>
        <p:txBody>
          <a:bodyPr wrap="square" lIns="0" tIns="0" rIns="0" bIns="0" rtlCol="0"/>
          <a:lstStyle/>
          <a:p>
            <a:endParaRPr/>
          </a:p>
        </p:txBody>
      </p:sp>
      <p:sp>
        <p:nvSpPr>
          <p:cNvPr id="10" name="object 10">
            <a:extLst>
              <a:ext uri="{FF2B5EF4-FFF2-40B4-BE49-F238E27FC236}">
                <a16:creationId xmlns:a16="http://schemas.microsoft.com/office/drawing/2014/main" id="{84B16613-1B6B-BC43-8D70-D88B76D15488}"/>
              </a:ext>
            </a:extLst>
          </p:cNvPr>
          <p:cNvSpPr/>
          <p:nvPr/>
        </p:nvSpPr>
        <p:spPr>
          <a:xfrm>
            <a:off x="2453363" y="3994126"/>
            <a:ext cx="1933574" cy="2419349"/>
          </a:xfrm>
          <a:prstGeom prst="rect">
            <a:avLst/>
          </a:prstGeom>
          <a:blipFill>
            <a:blip r:embed="rId8"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BE1F45E3-253E-8B4A-9A75-4CB59B0B4FBE}"/>
              </a:ext>
            </a:extLst>
          </p:cNvPr>
          <p:cNvSpPr/>
          <p:nvPr/>
        </p:nvSpPr>
        <p:spPr>
          <a:xfrm>
            <a:off x="286573" y="3889351"/>
            <a:ext cx="2019299" cy="2524124"/>
          </a:xfrm>
          <a:prstGeom prst="rect">
            <a:avLst/>
          </a:prstGeom>
          <a:blipFill>
            <a:blip r:embed="rId9"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71A7B560-6E86-CF4F-84BE-817F47092D26}"/>
              </a:ext>
            </a:extLst>
          </p:cNvPr>
          <p:cNvSpPr txBox="1"/>
          <p:nvPr/>
        </p:nvSpPr>
        <p:spPr>
          <a:xfrm>
            <a:off x="931051" y="3038781"/>
            <a:ext cx="2018501" cy="584775"/>
          </a:xfrm>
          <a:prstGeom prst="rect">
            <a:avLst/>
          </a:prstGeom>
          <a:noFill/>
        </p:spPr>
        <p:txBody>
          <a:bodyPr wrap="none" rtlCol="0">
            <a:spAutoFit/>
          </a:bodyPr>
          <a:lstStyle/>
          <a:p>
            <a:r>
              <a:rPr lang="en-GB" sz="3200" b="1" dirty="0"/>
              <a:t>Alex Styles</a:t>
            </a:r>
            <a:endParaRPr lang="en-US" sz="3200" dirty="0"/>
          </a:p>
        </p:txBody>
      </p:sp>
    </p:spTree>
    <p:extLst>
      <p:ext uri="{BB962C8B-B14F-4D97-AF65-F5344CB8AC3E}">
        <p14:creationId xmlns:p14="http://schemas.microsoft.com/office/powerpoint/2010/main" val="8403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3FF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E0E492-DB3D-8D48-B126-12B5742E5D81}"/>
              </a:ext>
            </a:extLst>
          </p:cNvPr>
          <p:cNvSpPr/>
          <p:nvPr/>
        </p:nvSpPr>
        <p:spPr>
          <a:xfrm>
            <a:off x="6749142" y="3528661"/>
            <a:ext cx="4658837" cy="3016210"/>
          </a:xfrm>
          <a:prstGeom prst="rect">
            <a:avLst/>
          </a:prstGeom>
        </p:spPr>
        <p:txBody>
          <a:bodyPr wrap="square">
            <a:spAutoFit/>
          </a:bodyPr>
          <a:lstStyle/>
          <a:p>
            <a:r>
              <a:rPr lang="en-GB" b="1" dirty="0"/>
              <a:t>J.D. ’</a:t>
            </a:r>
            <a:r>
              <a:rPr lang="en-GB" b="1" dirty="0" err="1"/>
              <a:t>Okhai</a:t>
            </a:r>
            <a:r>
              <a:rPr lang="en-GB" b="1" dirty="0"/>
              <a:t> </a:t>
            </a:r>
            <a:r>
              <a:rPr lang="en-GB" b="1" dirty="0" err="1"/>
              <a:t>Ojeikeres</a:t>
            </a:r>
            <a:r>
              <a:rPr lang="en-GB" b="1" dirty="0"/>
              <a:t> </a:t>
            </a:r>
            <a:r>
              <a:rPr lang="en-GB" dirty="0"/>
              <a:t>work captures intricacy</a:t>
            </a:r>
          </a:p>
          <a:p>
            <a:r>
              <a:rPr lang="en-GB" dirty="0"/>
              <a:t> of the textures and pattern within several</a:t>
            </a:r>
          </a:p>
          <a:p>
            <a:r>
              <a:rPr lang="en-GB" dirty="0"/>
              <a:t> Nigerian hairstyles.</a:t>
            </a:r>
          </a:p>
          <a:p>
            <a:r>
              <a:rPr lang="en-GB" sz="2800" b="1" dirty="0"/>
              <a:t>Source; </a:t>
            </a:r>
            <a:r>
              <a:rPr lang="en-GB" dirty="0">
                <a:hlinkClick r:id="rId2"/>
              </a:rPr>
              <a:t>http://www.nae.org.uk/exhibition/jd-okhai-ojeikere-hairstyles-and/66</a:t>
            </a:r>
            <a:endParaRPr lang="en-GB" dirty="0"/>
          </a:p>
          <a:p>
            <a:endParaRPr lang="en-GB" dirty="0"/>
          </a:p>
          <a:p>
            <a:r>
              <a:rPr lang="en-GB" dirty="0">
                <a:hlinkClick r:id="rId3"/>
              </a:rPr>
              <a:t>https://www.coeval-magazine.com/coeval/jd-okhai-ojeikere</a:t>
            </a:r>
            <a:endParaRPr lang="en-GB" dirty="0"/>
          </a:p>
          <a:p>
            <a:endParaRPr lang="en-GB" dirty="0"/>
          </a:p>
        </p:txBody>
      </p:sp>
      <p:sp>
        <p:nvSpPr>
          <p:cNvPr id="5" name="object 6">
            <a:extLst>
              <a:ext uri="{FF2B5EF4-FFF2-40B4-BE49-F238E27FC236}">
                <a16:creationId xmlns:a16="http://schemas.microsoft.com/office/drawing/2014/main" id="{E0763AF0-09C2-1247-9955-9F798ACC5F75}"/>
              </a:ext>
            </a:extLst>
          </p:cNvPr>
          <p:cNvSpPr/>
          <p:nvPr/>
        </p:nvSpPr>
        <p:spPr>
          <a:xfrm>
            <a:off x="3132667" y="694267"/>
            <a:ext cx="2734733" cy="2734733"/>
          </a:xfrm>
          <a:prstGeom prst="rect">
            <a:avLst/>
          </a:prstGeom>
          <a:blipFill>
            <a:blip r:embed="rId4" cstate="print"/>
            <a:stretch>
              <a:fillRect/>
            </a:stretch>
          </a:blipFill>
        </p:spPr>
        <p:txBody>
          <a:bodyPr wrap="square" lIns="0" tIns="0" rIns="0" bIns="0" rtlCol="0"/>
          <a:lstStyle/>
          <a:p>
            <a:endParaRPr/>
          </a:p>
        </p:txBody>
      </p:sp>
      <p:sp>
        <p:nvSpPr>
          <p:cNvPr id="6" name="object 7">
            <a:extLst>
              <a:ext uri="{FF2B5EF4-FFF2-40B4-BE49-F238E27FC236}">
                <a16:creationId xmlns:a16="http://schemas.microsoft.com/office/drawing/2014/main" id="{47CB766D-F59E-3341-A7D2-ADD4267FEC9A}"/>
              </a:ext>
            </a:extLst>
          </p:cNvPr>
          <p:cNvSpPr/>
          <p:nvPr/>
        </p:nvSpPr>
        <p:spPr>
          <a:xfrm>
            <a:off x="784021" y="3730835"/>
            <a:ext cx="2623866" cy="2648503"/>
          </a:xfrm>
          <a:prstGeom prst="rect">
            <a:avLst/>
          </a:prstGeom>
          <a:blipFill>
            <a:blip r:embed="rId5" cstate="print"/>
            <a:stretch>
              <a:fillRect/>
            </a:stretch>
          </a:blipFill>
        </p:spPr>
        <p:txBody>
          <a:bodyPr wrap="square" lIns="0" tIns="0" rIns="0" bIns="0" rtlCol="0"/>
          <a:lstStyle/>
          <a:p>
            <a:endParaRPr/>
          </a:p>
        </p:txBody>
      </p:sp>
      <p:sp>
        <p:nvSpPr>
          <p:cNvPr id="7" name="object 8">
            <a:extLst>
              <a:ext uri="{FF2B5EF4-FFF2-40B4-BE49-F238E27FC236}">
                <a16:creationId xmlns:a16="http://schemas.microsoft.com/office/drawing/2014/main" id="{8E5BF8A6-800A-C744-B5FC-C31DF07E09E8}"/>
              </a:ext>
            </a:extLst>
          </p:cNvPr>
          <p:cNvSpPr/>
          <p:nvPr/>
        </p:nvSpPr>
        <p:spPr>
          <a:xfrm>
            <a:off x="3958291" y="3786426"/>
            <a:ext cx="2500679" cy="2500679"/>
          </a:xfrm>
          <a:prstGeom prst="rect">
            <a:avLst/>
          </a:prstGeom>
          <a:blipFill>
            <a:blip r:embed="rId6" cstate="print"/>
            <a:stretch>
              <a:fillRect/>
            </a:stretch>
          </a:blipFill>
        </p:spPr>
        <p:txBody>
          <a:bodyPr wrap="square" lIns="0" tIns="0" rIns="0" bIns="0" rtlCol="0"/>
          <a:lstStyle/>
          <a:p>
            <a:endParaRPr/>
          </a:p>
        </p:txBody>
      </p:sp>
      <p:sp>
        <p:nvSpPr>
          <p:cNvPr id="8" name="object 9">
            <a:extLst>
              <a:ext uri="{FF2B5EF4-FFF2-40B4-BE49-F238E27FC236}">
                <a16:creationId xmlns:a16="http://schemas.microsoft.com/office/drawing/2014/main" id="{22CFF341-C39C-5C42-BA49-2B46248D1ED4}"/>
              </a:ext>
            </a:extLst>
          </p:cNvPr>
          <p:cNvSpPr/>
          <p:nvPr/>
        </p:nvSpPr>
        <p:spPr>
          <a:xfrm>
            <a:off x="553798" y="478662"/>
            <a:ext cx="2229669" cy="2993424"/>
          </a:xfrm>
          <a:prstGeom prst="rect">
            <a:avLst/>
          </a:prstGeom>
          <a:blipFill>
            <a:blip r:embed="rId7"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08CDA6B7-7B20-DD4E-B7A6-EE2288808019}"/>
              </a:ext>
            </a:extLst>
          </p:cNvPr>
          <p:cNvSpPr txBox="1"/>
          <p:nvPr/>
        </p:nvSpPr>
        <p:spPr>
          <a:xfrm>
            <a:off x="7044267" y="1473200"/>
            <a:ext cx="3653308" cy="584775"/>
          </a:xfrm>
          <a:prstGeom prst="rect">
            <a:avLst/>
          </a:prstGeom>
          <a:noFill/>
        </p:spPr>
        <p:txBody>
          <a:bodyPr wrap="none" rtlCol="0">
            <a:spAutoFit/>
          </a:bodyPr>
          <a:lstStyle/>
          <a:p>
            <a:r>
              <a:rPr lang="en-GB" sz="3200" b="1" dirty="0"/>
              <a:t>J.D. ’</a:t>
            </a:r>
            <a:r>
              <a:rPr lang="en-GB" sz="3200" b="1" dirty="0" err="1"/>
              <a:t>Okhai</a:t>
            </a:r>
            <a:r>
              <a:rPr lang="en-GB" sz="3200" b="1" dirty="0"/>
              <a:t> </a:t>
            </a:r>
            <a:r>
              <a:rPr lang="en-GB" sz="3200" b="1" dirty="0" err="1"/>
              <a:t>Ojeikeres</a:t>
            </a:r>
            <a:endParaRPr lang="en-US" sz="3200" dirty="0"/>
          </a:p>
        </p:txBody>
      </p:sp>
    </p:spTree>
    <p:extLst>
      <p:ext uri="{BB962C8B-B14F-4D97-AF65-F5344CB8AC3E}">
        <p14:creationId xmlns:p14="http://schemas.microsoft.com/office/powerpoint/2010/main" val="2356218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3FFE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3BE71ED-446E-EE48-AA29-CEF1849D1D9C}"/>
              </a:ext>
            </a:extLst>
          </p:cNvPr>
          <p:cNvSpPr/>
          <p:nvPr/>
        </p:nvSpPr>
        <p:spPr>
          <a:xfrm>
            <a:off x="739889" y="3681510"/>
            <a:ext cx="4970418" cy="1477328"/>
          </a:xfrm>
          <a:prstGeom prst="rect">
            <a:avLst/>
          </a:prstGeom>
        </p:spPr>
        <p:txBody>
          <a:bodyPr wrap="square">
            <a:spAutoFit/>
          </a:bodyPr>
          <a:lstStyle/>
          <a:p>
            <a:r>
              <a:rPr lang="en-GB" b="1" dirty="0"/>
              <a:t>Sabrina Santiago </a:t>
            </a:r>
            <a:r>
              <a:rPr lang="en-GB" dirty="0"/>
              <a:t>has created a set of images called ‘East Flatbush, Brooklyn’, These documentary style photographs capture the significance of the hair salon and the role they play in the African Caribbean community</a:t>
            </a:r>
          </a:p>
        </p:txBody>
      </p:sp>
      <p:sp>
        <p:nvSpPr>
          <p:cNvPr id="15" name="Rectangle 14">
            <a:extLst>
              <a:ext uri="{FF2B5EF4-FFF2-40B4-BE49-F238E27FC236}">
                <a16:creationId xmlns:a16="http://schemas.microsoft.com/office/drawing/2014/main" id="{D40DEDAB-DA02-FD48-B9AB-2F8563A1733C}"/>
              </a:ext>
            </a:extLst>
          </p:cNvPr>
          <p:cNvSpPr/>
          <p:nvPr/>
        </p:nvSpPr>
        <p:spPr>
          <a:xfrm>
            <a:off x="739889" y="5081896"/>
            <a:ext cx="5042264" cy="800219"/>
          </a:xfrm>
          <a:prstGeom prst="rect">
            <a:avLst/>
          </a:prstGeom>
        </p:spPr>
        <p:txBody>
          <a:bodyPr wrap="square">
            <a:spAutoFit/>
          </a:bodyPr>
          <a:lstStyle/>
          <a:p>
            <a:r>
              <a:rPr lang="en-GB" sz="2800" b="1" dirty="0"/>
              <a:t>Source; </a:t>
            </a:r>
            <a:r>
              <a:rPr lang="en-GB" dirty="0">
                <a:hlinkClick r:id="rId2"/>
              </a:rPr>
              <a:t>https://nylon.com/articles/afro-caribbean-hair-photo-series</a:t>
            </a:r>
            <a:endParaRPr lang="en-GB" dirty="0"/>
          </a:p>
        </p:txBody>
      </p:sp>
      <p:sp>
        <p:nvSpPr>
          <p:cNvPr id="16" name="object 9">
            <a:extLst>
              <a:ext uri="{FF2B5EF4-FFF2-40B4-BE49-F238E27FC236}">
                <a16:creationId xmlns:a16="http://schemas.microsoft.com/office/drawing/2014/main" id="{88411DD8-4A4E-1548-A937-B128080F9AD7}"/>
              </a:ext>
            </a:extLst>
          </p:cNvPr>
          <p:cNvSpPr/>
          <p:nvPr/>
        </p:nvSpPr>
        <p:spPr>
          <a:xfrm>
            <a:off x="9031218" y="4148666"/>
            <a:ext cx="2573293" cy="2573293"/>
          </a:xfrm>
          <a:prstGeom prst="rect">
            <a:avLst/>
          </a:prstGeom>
          <a:blipFill>
            <a:blip r:embed="rId3" cstate="print"/>
            <a:stretch>
              <a:fillRect/>
            </a:stretch>
          </a:blipFill>
        </p:spPr>
        <p:txBody>
          <a:bodyPr wrap="square" lIns="0" tIns="0" rIns="0" bIns="0" rtlCol="0"/>
          <a:lstStyle/>
          <a:p>
            <a:endParaRPr/>
          </a:p>
        </p:txBody>
      </p:sp>
      <p:sp>
        <p:nvSpPr>
          <p:cNvPr id="17" name="object 10">
            <a:extLst>
              <a:ext uri="{FF2B5EF4-FFF2-40B4-BE49-F238E27FC236}">
                <a16:creationId xmlns:a16="http://schemas.microsoft.com/office/drawing/2014/main" id="{ED99C09C-13A4-0F4E-9887-D9F5F05F39B2}"/>
              </a:ext>
            </a:extLst>
          </p:cNvPr>
          <p:cNvSpPr/>
          <p:nvPr/>
        </p:nvSpPr>
        <p:spPr>
          <a:xfrm>
            <a:off x="6077961" y="1626129"/>
            <a:ext cx="2391927" cy="3605741"/>
          </a:xfrm>
          <a:prstGeom prst="rect">
            <a:avLst/>
          </a:prstGeom>
          <a:blipFill>
            <a:blip r:embed="rId4" cstate="print"/>
            <a:stretch>
              <a:fillRect/>
            </a:stretch>
          </a:blipFill>
        </p:spPr>
        <p:txBody>
          <a:bodyPr wrap="square" lIns="0" tIns="0" rIns="0" bIns="0" rtlCol="0"/>
          <a:lstStyle/>
          <a:p>
            <a:endParaRPr/>
          </a:p>
        </p:txBody>
      </p:sp>
      <p:sp>
        <p:nvSpPr>
          <p:cNvPr id="18" name="object 11">
            <a:extLst>
              <a:ext uri="{FF2B5EF4-FFF2-40B4-BE49-F238E27FC236}">
                <a16:creationId xmlns:a16="http://schemas.microsoft.com/office/drawing/2014/main" id="{03EA57A9-3587-1C40-A55E-8555B5B97B58}"/>
              </a:ext>
            </a:extLst>
          </p:cNvPr>
          <p:cNvSpPr/>
          <p:nvPr/>
        </p:nvSpPr>
        <p:spPr>
          <a:xfrm>
            <a:off x="9031218" y="279053"/>
            <a:ext cx="2391927" cy="3612052"/>
          </a:xfrm>
          <a:prstGeom prst="rect">
            <a:avLst/>
          </a:prstGeom>
          <a:blipFill>
            <a:blip r:embed="rId5" cstate="print"/>
            <a:stretch>
              <a:fillRect/>
            </a:stretch>
          </a:blipFill>
        </p:spPr>
        <p:txBody>
          <a:bodyPr wrap="square" lIns="0" tIns="0" rIns="0" bIns="0" rtlCol="0"/>
          <a:lstStyle/>
          <a:p>
            <a:endParaRPr/>
          </a:p>
        </p:txBody>
      </p:sp>
      <p:sp>
        <p:nvSpPr>
          <p:cNvPr id="19" name="TextBox 18">
            <a:extLst>
              <a:ext uri="{FF2B5EF4-FFF2-40B4-BE49-F238E27FC236}">
                <a16:creationId xmlns:a16="http://schemas.microsoft.com/office/drawing/2014/main" id="{79FAC8BA-2322-254C-B797-BDB33D76438F}"/>
              </a:ext>
            </a:extLst>
          </p:cNvPr>
          <p:cNvSpPr txBox="1"/>
          <p:nvPr/>
        </p:nvSpPr>
        <p:spPr>
          <a:xfrm>
            <a:off x="1490134" y="1792692"/>
            <a:ext cx="3030188" cy="584775"/>
          </a:xfrm>
          <a:prstGeom prst="rect">
            <a:avLst/>
          </a:prstGeom>
          <a:noFill/>
        </p:spPr>
        <p:txBody>
          <a:bodyPr wrap="none" rtlCol="0">
            <a:spAutoFit/>
          </a:bodyPr>
          <a:lstStyle/>
          <a:p>
            <a:r>
              <a:rPr lang="en-GB" sz="3200" b="1" dirty="0"/>
              <a:t>Sabrina Santiago</a:t>
            </a:r>
            <a:endParaRPr lang="en-US" sz="3200" dirty="0"/>
          </a:p>
        </p:txBody>
      </p:sp>
    </p:spTree>
    <p:extLst>
      <p:ext uri="{BB962C8B-B14F-4D97-AF65-F5344CB8AC3E}">
        <p14:creationId xmlns:p14="http://schemas.microsoft.com/office/powerpoint/2010/main" val="245443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5BB"/>
        </a:solidFill>
        <a:effectLst/>
      </p:bgPr>
    </p:bg>
    <p:spTree>
      <p:nvGrpSpPr>
        <p:cNvPr id="1" name=""/>
        <p:cNvGrpSpPr/>
        <p:nvPr/>
      </p:nvGrpSpPr>
      <p:grpSpPr>
        <a:xfrm>
          <a:off x="0" y="0"/>
          <a:ext cx="0" cy="0"/>
          <a:chOff x="0" y="0"/>
          <a:chExt cx="0" cy="0"/>
        </a:xfrm>
      </p:grpSpPr>
      <p:sp>
        <p:nvSpPr>
          <p:cNvPr id="2" name="TextBox 1"/>
          <p:cNvSpPr txBox="1"/>
          <p:nvPr/>
        </p:nvSpPr>
        <p:spPr>
          <a:xfrm>
            <a:off x="278674" y="191099"/>
            <a:ext cx="11700106" cy="830997"/>
          </a:xfrm>
          <a:prstGeom prst="rect">
            <a:avLst/>
          </a:prstGeom>
          <a:noFill/>
        </p:spPr>
        <p:txBody>
          <a:bodyPr wrap="square" rtlCol="0">
            <a:spAutoFit/>
          </a:bodyPr>
          <a:lstStyle/>
          <a:p>
            <a:r>
              <a:rPr lang="en-GB" sz="4800" b="1" dirty="0">
                <a:latin typeface="Cooper Black" panose="0208090404030B020404" pitchFamily="18" charset="0"/>
              </a:rPr>
              <a:t>Rhythm </a:t>
            </a:r>
            <a:r>
              <a:rPr lang="en-GB" sz="4800" b="1" dirty="0"/>
              <a:t>– </a:t>
            </a:r>
            <a:r>
              <a:rPr lang="en-GB" sz="2800" b="1" dirty="0"/>
              <a:t>This is a theme which can be </a:t>
            </a:r>
            <a:r>
              <a:rPr lang="en-GB" sz="2800" dirty="0"/>
              <a:t>interpreted in many ways. </a:t>
            </a:r>
          </a:p>
        </p:txBody>
      </p:sp>
      <p:pic>
        <p:nvPicPr>
          <p:cNvPr id="7170" name="Picture 2" descr="Image result for repetition photography shops product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 y="2642979"/>
            <a:ext cx="3665130" cy="2444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354284" y="2539450"/>
            <a:ext cx="3384369" cy="2259380"/>
          </a:xfrm>
          <a:prstGeom prst="rect">
            <a:avLst/>
          </a:prstGeom>
        </p:spPr>
      </p:pic>
      <p:pic>
        <p:nvPicPr>
          <p:cNvPr id="5" name="Picture 4"/>
          <p:cNvPicPr>
            <a:picLocks noChangeAspect="1"/>
          </p:cNvPicPr>
          <p:nvPr/>
        </p:nvPicPr>
        <p:blipFill>
          <a:blip r:embed="rId4"/>
          <a:stretch>
            <a:fillRect/>
          </a:stretch>
        </p:blipFill>
        <p:spPr>
          <a:xfrm>
            <a:off x="7917724" y="1454331"/>
            <a:ext cx="4109094" cy="2743200"/>
          </a:xfrm>
          <a:prstGeom prst="rect">
            <a:avLst/>
          </a:prstGeom>
        </p:spPr>
      </p:pic>
      <p:sp>
        <p:nvSpPr>
          <p:cNvPr id="6" name="TextBox 5"/>
          <p:cNvSpPr txBox="1"/>
          <p:nvPr/>
        </p:nvSpPr>
        <p:spPr>
          <a:xfrm>
            <a:off x="7965761" y="5015187"/>
            <a:ext cx="4013019" cy="646331"/>
          </a:xfrm>
          <a:prstGeom prst="rect">
            <a:avLst/>
          </a:prstGeom>
          <a:noFill/>
        </p:spPr>
        <p:txBody>
          <a:bodyPr wrap="square" rtlCol="0">
            <a:spAutoFit/>
          </a:bodyPr>
          <a:lstStyle/>
          <a:p>
            <a:r>
              <a:rPr lang="en-GB" dirty="0">
                <a:hlinkClick r:id="rId5"/>
              </a:rPr>
              <a:t>https://ianrobertknight.com/using-repetition-in-composition/</a:t>
            </a:r>
            <a:endParaRPr lang="en-GB" dirty="0"/>
          </a:p>
        </p:txBody>
      </p:sp>
      <p:sp>
        <p:nvSpPr>
          <p:cNvPr id="7" name="TextBox 6"/>
          <p:cNvSpPr txBox="1"/>
          <p:nvPr/>
        </p:nvSpPr>
        <p:spPr>
          <a:xfrm>
            <a:off x="8038011" y="4554583"/>
            <a:ext cx="2194560" cy="369332"/>
          </a:xfrm>
          <a:prstGeom prst="rect">
            <a:avLst/>
          </a:prstGeom>
          <a:noFill/>
        </p:spPr>
        <p:txBody>
          <a:bodyPr wrap="square" rtlCol="0">
            <a:spAutoFit/>
          </a:bodyPr>
          <a:lstStyle/>
          <a:p>
            <a:r>
              <a:rPr lang="en-GB" dirty="0"/>
              <a:t>Source;</a:t>
            </a:r>
          </a:p>
        </p:txBody>
      </p:sp>
      <p:pic>
        <p:nvPicPr>
          <p:cNvPr id="8" name="Picture 7"/>
          <p:cNvPicPr>
            <a:picLocks noChangeAspect="1"/>
          </p:cNvPicPr>
          <p:nvPr/>
        </p:nvPicPr>
        <p:blipFill>
          <a:blip r:embed="rId6"/>
          <a:stretch>
            <a:fillRect/>
          </a:stretch>
        </p:blipFill>
        <p:spPr>
          <a:xfrm>
            <a:off x="4168520" y="5015187"/>
            <a:ext cx="1219870" cy="1585831"/>
          </a:xfrm>
          <a:prstGeom prst="rect">
            <a:avLst/>
          </a:prstGeom>
        </p:spPr>
      </p:pic>
      <p:cxnSp>
        <p:nvCxnSpPr>
          <p:cNvPr id="10" name="Straight Arrow Connector 9"/>
          <p:cNvCxnSpPr/>
          <p:nvPr/>
        </p:nvCxnSpPr>
        <p:spPr>
          <a:xfrm flipH="1" flipV="1">
            <a:off x="9640389" y="4423955"/>
            <a:ext cx="8708" cy="499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219406" y="4923915"/>
            <a:ext cx="519247" cy="327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7"/>
          <a:stretch>
            <a:fillRect/>
          </a:stretch>
        </p:blipFill>
        <p:spPr>
          <a:xfrm>
            <a:off x="385733" y="5181599"/>
            <a:ext cx="2131959" cy="1598969"/>
          </a:xfrm>
          <a:prstGeom prst="rect">
            <a:avLst/>
          </a:prstGeom>
        </p:spPr>
      </p:pic>
      <p:sp>
        <p:nvSpPr>
          <p:cNvPr id="16" name="TextBox 15"/>
          <p:cNvSpPr txBox="1"/>
          <p:nvPr/>
        </p:nvSpPr>
        <p:spPr>
          <a:xfrm>
            <a:off x="5704115" y="5899604"/>
            <a:ext cx="6130834" cy="646331"/>
          </a:xfrm>
          <a:prstGeom prst="rect">
            <a:avLst/>
          </a:prstGeom>
          <a:noFill/>
        </p:spPr>
        <p:txBody>
          <a:bodyPr wrap="square" rtlCol="0">
            <a:spAutoFit/>
          </a:bodyPr>
          <a:lstStyle/>
          <a:p>
            <a:r>
              <a:rPr lang="en-GB" b="1" dirty="0"/>
              <a:t>Key considerations </a:t>
            </a:r>
            <a:r>
              <a:rPr lang="en-GB" dirty="0"/>
              <a:t>– Ask permission BEFORE taking photographs in shops  </a:t>
            </a:r>
          </a:p>
        </p:txBody>
      </p:sp>
      <p:sp>
        <p:nvSpPr>
          <p:cNvPr id="9" name="TextBox 8"/>
          <p:cNvSpPr txBox="1"/>
          <p:nvPr/>
        </p:nvSpPr>
        <p:spPr>
          <a:xfrm>
            <a:off x="365760" y="1399763"/>
            <a:ext cx="4319451" cy="923330"/>
          </a:xfrm>
          <a:prstGeom prst="rect">
            <a:avLst/>
          </a:prstGeom>
          <a:noFill/>
        </p:spPr>
        <p:txBody>
          <a:bodyPr wrap="square" rtlCol="0">
            <a:spAutoFit/>
          </a:bodyPr>
          <a:lstStyle/>
          <a:p>
            <a:r>
              <a:rPr lang="en-GB" b="1" dirty="0"/>
              <a:t>Consider </a:t>
            </a:r>
          </a:p>
          <a:p>
            <a:r>
              <a:rPr lang="en-GB" dirty="0"/>
              <a:t>Repetition of displayed objects in stores on shelving units?</a:t>
            </a:r>
          </a:p>
        </p:txBody>
      </p:sp>
    </p:spTree>
    <p:extLst>
      <p:ext uri="{BB962C8B-B14F-4D97-AF65-F5344CB8AC3E}">
        <p14:creationId xmlns:p14="http://schemas.microsoft.com/office/powerpoint/2010/main" val="3404503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5BB"/>
        </a:solidFill>
        <a:effectLst/>
      </p:bgPr>
    </p:bg>
    <p:spTree>
      <p:nvGrpSpPr>
        <p:cNvPr id="1" name=""/>
        <p:cNvGrpSpPr/>
        <p:nvPr/>
      </p:nvGrpSpPr>
      <p:grpSpPr>
        <a:xfrm>
          <a:off x="0" y="0"/>
          <a:ext cx="0" cy="0"/>
          <a:chOff x="0" y="0"/>
          <a:chExt cx="0" cy="0"/>
        </a:xfrm>
      </p:grpSpPr>
      <p:sp>
        <p:nvSpPr>
          <p:cNvPr id="2" name="Rectangle 1"/>
          <p:cNvSpPr/>
          <p:nvPr/>
        </p:nvSpPr>
        <p:spPr>
          <a:xfrm>
            <a:off x="174171" y="75251"/>
            <a:ext cx="11221961" cy="954107"/>
          </a:xfrm>
          <a:prstGeom prst="rect">
            <a:avLst/>
          </a:prstGeom>
        </p:spPr>
        <p:txBody>
          <a:bodyPr wrap="square">
            <a:spAutoFit/>
          </a:bodyPr>
          <a:lstStyle/>
          <a:p>
            <a:r>
              <a:rPr lang="en-GB" sz="2800" dirty="0"/>
              <a:t>Rhythm and pattern can be found in the textures and patterns of natural forms such as shells, plants.</a:t>
            </a:r>
          </a:p>
        </p:txBody>
      </p:sp>
      <p:sp>
        <p:nvSpPr>
          <p:cNvPr id="7" name="TextBox 6"/>
          <p:cNvSpPr txBox="1"/>
          <p:nvPr/>
        </p:nvSpPr>
        <p:spPr>
          <a:xfrm>
            <a:off x="3025178" y="1389195"/>
            <a:ext cx="5576208" cy="3724096"/>
          </a:xfrm>
          <a:prstGeom prst="rect">
            <a:avLst/>
          </a:prstGeom>
          <a:noFill/>
        </p:spPr>
        <p:txBody>
          <a:bodyPr wrap="square" rtlCol="0">
            <a:spAutoFit/>
          </a:bodyPr>
          <a:lstStyle/>
          <a:p>
            <a:r>
              <a:rPr lang="en-GB" sz="2800" dirty="0"/>
              <a:t>Source;</a:t>
            </a:r>
            <a:r>
              <a:rPr lang="en-GB" sz="2800" dirty="0">
                <a:hlinkClick r:id="rId2"/>
              </a:rPr>
              <a:t> </a:t>
            </a:r>
          </a:p>
          <a:p>
            <a:r>
              <a:rPr lang="en-GB" dirty="0">
                <a:hlinkClick r:id="rId3"/>
              </a:rPr>
              <a:t>https://americanart.si.edu/artist/henry-troup-6202</a:t>
            </a:r>
            <a:endParaRPr lang="en-GB" dirty="0"/>
          </a:p>
          <a:p>
            <a:endParaRPr lang="en-GB" dirty="0">
              <a:hlinkClick r:id="rId2"/>
            </a:endParaRPr>
          </a:p>
          <a:p>
            <a:r>
              <a:rPr lang="en-GB" dirty="0">
                <a:hlinkClick r:id="rId4"/>
              </a:rPr>
              <a:t>https://www.andysmall.co.uk/</a:t>
            </a:r>
            <a:endParaRPr lang="en-GB" dirty="0">
              <a:hlinkClick r:id="rId2"/>
            </a:endParaRPr>
          </a:p>
          <a:p>
            <a:endParaRPr lang="en-GB" sz="2800" dirty="0">
              <a:hlinkClick r:id="rId2"/>
            </a:endParaRPr>
          </a:p>
          <a:p>
            <a:r>
              <a:rPr lang="en-GB" dirty="0">
                <a:hlinkClick r:id="rId2"/>
              </a:rPr>
              <a:t>http://www.paulcanningphotography.com/blog/1601</a:t>
            </a:r>
            <a:endParaRPr lang="en-GB" dirty="0"/>
          </a:p>
          <a:p>
            <a:endParaRPr lang="en-GB" dirty="0"/>
          </a:p>
          <a:p>
            <a:r>
              <a:rPr lang="en-GB" dirty="0">
                <a:hlinkClick r:id="rId5"/>
              </a:rPr>
              <a:t>https://www.pinterest.co.uk/pin/404690716492743165/?lp=true</a:t>
            </a:r>
            <a:endParaRPr lang="en-GB" dirty="0"/>
          </a:p>
          <a:p>
            <a:endParaRPr lang="en-GB" dirty="0"/>
          </a:p>
          <a:p>
            <a:endParaRPr lang="en-GB" dirty="0"/>
          </a:p>
          <a:p>
            <a:endParaRPr lang="en-GB" dirty="0"/>
          </a:p>
        </p:txBody>
      </p:sp>
      <p:sp>
        <p:nvSpPr>
          <p:cNvPr id="10" name="TextBox 9"/>
          <p:cNvSpPr txBox="1"/>
          <p:nvPr/>
        </p:nvSpPr>
        <p:spPr>
          <a:xfrm>
            <a:off x="357451" y="3037306"/>
            <a:ext cx="2638697" cy="1200329"/>
          </a:xfrm>
          <a:prstGeom prst="rect">
            <a:avLst/>
          </a:prstGeom>
          <a:noFill/>
        </p:spPr>
        <p:txBody>
          <a:bodyPr wrap="square" rtlCol="0">
            <a:spAutoFit/>
          </a:bodyPr>
          <a:lstStyle/>
          <a:p>
            <a:r>
              <a:rPr lang="en-GB" b="1" dirty="0"/>
              <a:t>Paul Canning </a:t>
            </a:r>
            <a:r>
              <a:rPr lang="en-GB" dirty="0"/>
              <a:t>– shells, sand</a:t>
            </a:r>
          </a:p>
          <a:p>
            <a:r>
              <a:rPr lang="en-GB" b="1" dirty="0"/>
              <a:t>Marc Anderson </a:t>
            </a:r>
            <a:r>
              <a:rPr lang="en-GB" dirty="0"/>
              <a:t>– bark and driftwood</a:t>
            </a:r>
          </a:p>
        </p:txBody>
      </p:sp>
      <p:sp>
        <p:nvSpPr>
          <p:cNvPr id="5" name="TextBox 4"/>
          <p:cNvSpPr txBox="1"/>
          <p:nvPr/>
        </p:nvSpPr>
        <p:spPr>
          <a:xfrm>
            <a:off x="357451" y="1586743"/>
            <a:ext cx="2864721" cy="1477328"/>
          </a:xfrm>
          <a:prstGeom prst="rect">
            <a:avLst/>
          </a:prstGeom>
          <a:noFill/>
        </p:spPr>
        <p:txBody>
          <a:bodyPr wrap="square" rtlCol="0">
            <a:spAutoFit/>
          </a:bodyPr>
          <a:lstStyle/>
          <a:p>
            <a:r>
              <a:rPr lang="en-GB" b="1" dirty="0"/>
              <a:t>Other suggested Photographers for inspiration;</a:t>
            </a:r>
          </a:p>
          <a:p>
            <a:r>
              <a:rPr lang="en-GB" b="1" dirty="0"/>
              <a:t>Henri Troup </a:t>
            </a:r>
            <a:r>
              <a:rPr lang="en-GB" dirty="0"/>
              <a:t>– sand ripples</a:t>
            </a:r>
          </a:p>
          <a:p>
            <a:r>
              <a:rPr lang="en-GB" b="1" dirty="0"/>
              <a:t>Andy Small </a:t>
            </a:r>
            <a:r>
              <a:rPr lang="en-GB" dirty="0"/>
              <a:t>– fruit, plants</a:t>
            </a:r>
          </a:p>
        </p:txBody>
      </p:sp>
      <p:sp>
        <p:nvSpPr>
          <p:cNvPr id="6" name="object 5">
            <a:extLst>
              <a:ext uri="{FF2B5EF4-FFF2-40B4-BE49-F238E27FC236}">
                <a16:creationId xmlns:a16="http://schemas.microsoft.com/office/drawing/2014/main" id="{B5D4A59D-5FF1-C743-9EF8-17FED062FB27}"/>
              </a:ext>
            </a:extLst>
          </p:cNvPr>
          <p:cNvSpPr/>
          <p:nvPr/>
        </p:nvSpPr>
        <p:spPr>
          <a:xfrm>
            <a:off x="8504046" y="4745338"/>
            <a:ext cx="2609849" cy="1743074"/>
          </a:xfrm>
          <a:prstGeom prst="rect">
            <a:avLst/>
          </a:prstGeom>
          <a:blipFill>
            <a:blip r:embed="rId6" cstate="print"/>
            <a:stretch>
              <a:fillRect/>
            </a:stretch>
          </a:blipFill>
        </p:spPr>
        <p:txBody>
          <a:bodyPr wrap="square" lIns="0" tIns="0" rIns="0" bIns="0" rtlCol="0"/>
          <a:lstStyle/>
          <a:p>
            <a:endParaRPr/>
          </a:p>
        </p:txBody>
      </p:sp>
      <p:sp>
        <p:nvSpPr>
          <p:cNvPr id="8" name="object 6">
            <a:extLst>
              <a:ext uri="{FF2B5EF4-FFF2-40B4-BE49-F238E27FC236}">
                <a16:creationId xmlns:a16="http://schemas.microsoft.com/office/drawing/2014/main" id="{2ECA394B-ADD7-794C-9195-92E5339A7DA5}"/>
              </a:ext>
            </a:extLst>
          </p:cNvPr>
          <p:cNvSpPr/>
          <p:nvPr/>
        </p:nvSpPr>
        <p:spPr>
          <a:xfrm>
            <a:off x="5485207" y="4611987"/>
            <a:ext cx="2457449" cy="1943099"/>
          </a:xfrm>
          <a:prstGeom prst="rect">
            <a:avLst/>
          </a:prstGeom>
          <a:blipFill>
            <a:blip r:embed="rId7"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95802816-56D3-844F-9B21-1A487C8A53BE}"/>
              </a:ext>
            </a:extLst>
          </p:cNvPr>
          <p:cNvSpPr/>
          <p:nvPr/>
        </p:nvSpPr>
        <p:spPr>
          <a:xfrm>
            <a:off x="2814900" y="4783438"/>
            <a:ext cx="2390774" cy="1600199"/>
          </a:xfrm>
          <a:prstGeom prst="rect">
            <a:avLst/>
          </a:prstGeom>
          <a:blipFill>
            <a:blip r:embed="rId8"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86001A2F-22B2-E54D-910F-F08D259E7C17}"/>
              </a:ext>
            </a:extLst>
          </p:cNvPr>
          <p:cNvSpPr/>
          <p:nvPr/>
        </p:nvSpPr>
        <p:spPr>
          <a:xfrm>
            <a:off x="357451" y="4850113"/>
            <a:ext cx="2285999" cy="1533524"/>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70535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B5BB"/>
        </a:solidFill>
        <a:effectLst/>
      </p:bgPr>
    </p:bg>
    <p:spTree>
      <p:nvGrpSpPr>
        <p:cNvPr id="1" name=""/>
        <p:cNvGrpSpPr/>
        <p:nvPr/>
      </p:nvGrpSpPr>
      <p:grpSpPr>
        <a:xfrm>
          <a:off x="0" y="0"/>
          <a:ext cx="0" cy="0"/>
          <a:chOff x="0" y="0"/>
          <a:chExt cx="0" cy="0"/>
        </a:xfrm>
      </p:grpSpPr>
      <p:sp>
        <p:nvSpPr>
          <p:cNvPr id="2" name="Rectangle 1"/>
          <p:cNvSpPr/>
          <p:nvPr/>
        </p:nvSpPr>
        <p:spPr>
          <a:xfrm>
            <a:off x="252549" y="285338"/>
            <a:ext cx="6096000" cy="1200329"/>
          </a:xfrm>
          <a:prstGeom prst="rect">
            <a:avLst/>
          </a:prstGeom>
        </p:spPr>
        <p:txBody>
          <a:bodyPr>
            <a:spAutoFit/>
          </a:bodyPr>
          <a:lstStyle/>
          <a:p>
            <a:r>
              <a:rPr lang="en-GB" dirty="0">
                <a:latin typeface="ArialMT"/>
              </a:rPr>
              <a:t>‘Rhythm’: an online music magazine featuring images of a range of stringed instruments;</a:t>
            </a:r>
          </a:p>
          <a:p>
            <a:endParaRPr lang="en-GB" dirty="0">
              <a:latin typeface="ArialMT"/>
            </a:endParaRPr>
          </a:p>
          <a:p>
            <a:r>
              <a:rPr lang="en-GB" b="1" dirty="0">
                <a:latin typeface="ArialMT"/>
              </a:rPr>
              <a:t>Perhaps design a cover page for their latest issue.</a:t>
            </a:r>
          </a:p>
        </p:txBody>
      </p:sp>
      <p:sp>
        <p:nvSpPr>
          <p:cNvPr id="6" name="TextBox 5"/>
          <p:cNvSpPr txBox="1"/>
          <p:nvPr/>
        </p:nvSpPr>
        <p:spPr>
          <a:xfrm>
            <a:off x="389970" y="3708626"/>
            <a:ext cx="5706030" cy="2246769"/>
          </a:xfrm>
          <a:prstGeom prst="rect">
            <a:avLst/>
          </a:prstGeom>
          <a:noFill/>
        </p:spPr>
        <p:txBody>
          <a:bodyPr wrap="square" rtlCol="0">
            <a:spAutoFit/>
          </a:bodyPr>
          <a:lstStyle/>
          <a:p>
            <a:r>
              <a:rPr lang="en-GB" sz="2800" b="1" dirty="0"/>
              <a:t>Considerations.</a:t>
            </a:r>
          </a:p>
          <a:p>
            <a:r>
              <a:rPr lang="en-GB" sz="2800" dirty="0"/>
              <a:t>Spend time researching the magazine, its target audience and the types of imagery used, create your own response.</a:t>
            </a:r>
          </a:p>
        </p:txBody>
      </p:sp>
      <p:sp>
        <p:nvSpPr>
          <p:cNvPr id="7" name="TextBox 6"/>
          <p:cNvSpPr txBox="1"/>
          <p:nvPr/>
        </p:nvSpPr>
        <p:spPr>
          <a:xfrm>
            <a:off x="389970" y="1802674"/>
            <a:ext cx="5035470" cy="1200329"/>
          </a:xfrm>
          <a:prstGeom prst="rect">
            <a:avLst/>
          </a:prstGeom>
          <a:noFill/>
        </p:spPr>
        <p:txBody>
          <a:bodyPr wrap="square" rtlCol="0">
            <a:spAutoFit/>
          </a:bodyPr>
          <a:lstStyle/>
          <a:p>
            <a:endParaRPr lang="en-GB" dirty="0">
              <a:hlinkClick r:id="rId2"/>
            </a:endParaRPr>
          </a:p>
          <a:p>
            <a:endParaRPr lang="en-GB" dirty="0">
              <a:hlinkClick r:id="rId2"/>
            </a:endParaRPr>
          </a:p>
          <a:p>
            <a:r>
              <a:rPr lang="en-GB" dirty="0">
                <a:hlinkClick r:id="rId2"/>
              </a:rPr>
              <a:t>https://www.magazinecafestore.com/digital/rhythm-digital-magazine.html</a:t>
            </a:r>
            <a:endParaRPr lang="en-GB" dirty="0"/>
          </a:p>
        </p:txBody>
      </p:sp>
      <p:sp>
        <p:nvSpPr>
          <p:cNvPr id="8" name="TextBox 7"/>
          <p:cNvSpPr txBox="1"/>
          <p:nvPr/>
        </p:nvSpPr>
        <p:spPr>
          <a:xfrm>
            <a:off x="389970" y="1672046"/>
            <a:ext cx="2840910" cy="523220"/>
          </a:xfrm>
          <a:prstGeom prst="rect">
            <a:avLst/>
          </a:prstGeom>
          <a:noFill/>
        </p:spPr>
        <p:txBody>
          <a:bodyPr wrap="square" rtlCol="0">
            <a:spAutoFit/>
          </a:bodyPr>
          <a:lstStyle/>
          <a:p>
            <a:r>
              <a:rPr lang="en-GB" sz="2800" b="1" dirty="0"/>
              <a:t>Source;</a:t>
            </a:r>
          </a:p>
        </p:txBody>
      </p:sp>
    </p:spTree>
    <p:extLst>
      <p:ext uri="{BB962C8B-B14F-4D97-AF65-F5344CB8AC3E}">
        <p14:creationId xmlns:p14="http://schemas.microsoft.com/office/powerpoint/2010/main" val="307324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403860" y="223921"/>
            <a:ext cx="3048745" cy="843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06858" y="322713"/>
            <a:ext cx="2442748" cy="646331"/>
          </a:xfrm>
          <a:prstGeom prst="rect">
            <a:avLst/>
          </a:prstGeom>
          <a:noFill/>
        </p:spPr>
        <p:txBody>
          <a:bodyPr wrap="square" rtlCol="0">
            <a:spAutoFit/>
          </a:bodyPr>
          <a:lstStyle/>
          <a:p>
            <a:pPr algn="ctr"/>
            <a:r>
              <a:rPr lang="en-GB" dirty="0">
                <a:solidFill>
                  <a:schemeClr val="bg1"/>
                </a:solidFill>
                <a:latin typeface="Cooper Black" panose="0208090404030B020404" pitchFamily="18" charset="0"/>
              </a:rPr>
              <a:t>Further tips for success</a:t>
            </a:r>
          </a:p>
        </p:txBody>
      </p:sp>
      <p:sp>
        <p:nvSpPr>
          <p:cNvPr id="8" name="TextBox 7"/>
          <p:cNvSpPr txBox="1"/>
          <p:nvPr/>
        </p:nvSpPr>
        <p:spPr>
          <a:xfrm>
            <a:off x="533400" y="2085975"/>
            <a:ext cx="3600450" cy="2031325"/>
          </a:xfrm>
          <a:prstGeom prst="rect">
            <a:avLst/>
          </a:prstGeom>
          <a:noFill/>
        </p:spPr>
        <p:txBody>
          <a:bodyPr wrap="square" rtlCol="0">
            <a:spAutoFit/>
          </a:bodyPr>
          <a:lstStyle/>
          <a:p>
            <a:r>
              <a:rPr lang="en-GB" b="1" dirty="0">
                <a:solidFill>
                  <a:srgbClr val="FFC000"/>
                </a:solidFill>
              </a:rPr>
              <a:t>Tip – avoid changing your mind </a:t>
            </a:r>
          </a:p>
          <a:p>
            <a:r>
              <a:rPr lang="en-GB" dirty="0">
                <a:solidFill>
                  <a:schemeClr val="bg1"/>
                </a:solidFill>
              </a:rPr>
              <a:t>Once you have discussed your starting point with your teacher, </a:t>
            </a:r>
            <a:r>
              <a:rPr lang="en-GB" b="1" dirty="0">
                <a:solidFill>
                  <a:schemeClr val="bg1"/>
                </a:solidFill>
              </a:rPr>
              <a:t>STICK WITH IT! Ideas can evolve along the way, Avoid altering your initial decision to answer  your chosen question.</a:t>
            </a:r>
          </a:p>
        </p:txBody>
      </p:sp>
      <p:sp>
        <p:nvSpPr>
          <p:cNvPr id="9" name="TextBox 8"/>
          <p:cNvSpPr txBox="1"/>
          <p:nvPr/>
        </p:nvSpPr>
        <p:spPr>
          <a:xfrm>
            <a:off x="4524375" y="485775"/>
            <a:ext cx="3600450" cy="1754326"/>
          </a:xfrm>
          <a:prstGeom prst="rect">
            <a:avLst/>
          </a:prstGeom>
          <a:noFill/>
        </p:spPr>
        <p:txBody>
          <a:bodyPr wrap="square" rtlCol="0">
            <a:spAutoFit/>
          </a:bodyPr>
          <a:lstStyle/>
          <a:p>
            <a:r>
              <a:rPr lang="en-GB" b="1" dirty="0">
                <a:solidFill>
                  <a:srgbClr val="FFC000"/>
                </a:solidFill>
              </a:rPr>
              <a:t>Tip- get a good start!</a:t>
            </a:r>
          </a:p>
          <a:p>
            <a:r>
              <a:rPr lang="en-GB" dirty="0">
                <a:solidFill>
                  <a:schemeClr val="bg1"/>
                </a:solidFill>
              </a:rPr>
              <a:t>Create a detailed mind map. With ideas for subject matter and shoot ideas / imagery. This will assist you if you run out of ideas later in the project. </a:t>
            </a:r>
          </a:p>
        </p:txBody>
      </p:sp>
      <p:sp>
        <p:nvSpPr>
          <p:cNvPr id="10" name="TextBox 9"/>
          <p:cNvSpPr txBox="1"/>
          <p:nvPr/>
        </p:nvSpPr>
        <p:spPr>
          <a:xfrm>
            <a:off x="4524375" y="4276274"/>
            <a:ext cx="3600450" cy="1477328"/>
          </a:xfrm>
          <a:prstGeom prst="rect">
            <a:avLst/>
          </a:prstGeom>
          <a:noFill/>
        </p:spPr>
        <p:txBody>
          <a:bodyPr wrap="square" rtlCol="0">
            <a:spAutoFit/>
          </a:bodyPr>
          <a:lstStyle/>
          <a:p>
            <a:r>
              <a:rPr lang="en-GB" b="1" dirty="0">
                <a:solidFill>
                  <a:srgbClr val="FFC000"/>
                </a:solidFill>
              </a:rPr>
              <a:t>Tip – Be resilient</a:t>
            </a:r>
          </a:p>
          <a:p>
            <a:r>
              <a:rPr lang="en-GB" dirty="0">
                <a:solidFill>
                  <a:schemeClr val="bg1"/>
                </a:solidFill>
              </a:rPr>
              <a:t>Keep going, hard work and efforts will be rewarded. Additional effort now will ensure a successful examination.</a:t>
            </a:r>
          </a:p>
        </p:txBody>
      </p:sp>
      <p:sp>
        <p:nvSpPr>
          <p:cNvPr id="11" name="TextBox 10"/>
          <p:cNvSpPr txBox="1"/>
          <p:nvPr/>
        </p:nvSpPr>
        <p:spPr>
          <a:xfrm>
            <a:off x="8543925" y="2373451"/>
            <a:ext cx="3600450" cy="1754326"/>
          </a:xfrm>
          <a:prstGeom prst="rect">
            <a:avLst/>
          </a:prstGeom>
          <a:noFill/>
        </p:spPr>
        <p:txBody>
          <a:bodyPr wrap="square" rtlCol="0">
            <a:spAutoFit/>
          </a:bodyPr>
          <a:lstStyle/>
          <a:p>
            <a:r>
              <a:rPr lang="en-GB" b="1" dirty="0">
                <a:solidFill>
                  <a:srgbClr val="FFC000"/>
                </a:solidFill>
              </a:rPr>
              <a:t>Tip – research is key</a:t>
            </a:r>
          </a:p>
          <a:p>
            <a:r>
              <a:rPr lang="en-GB" dirty="0">
                <a:solidFill>
                  <a:schemeClr val="bg1"/>
                </a:solidFill>
              </a:rPr>
              <a:t>Spend time researching the work of your photographic sources. This will help you to understand their work and gain a greater understanding of what YOU are attempting to do!  </a:t>
            </a:r>
          </a:p>
        </p:txBody>
      </p:sp>
    </p:spTree>
    <p:extLst>
      <p:ext uri="{BB962C8B-B14F-4D97-AF65-F5344CB8AC3E}">
        <p14:creationId xmlns:p14="http://schemas.microsoft.com/office/powerpoint/2010/main" val="79545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2143" y="164829"/>
            <a:ext cx="10515600" cy="1115332"/>
          </a:xfrm>
        </p:spPr>
        <p:txBody>
          <a:bodyPr>
            <a:normAutofit fontScale="90000"/>
          </a:bodyPr>
          <a:lstStyle/>
          <a:p>
            <a:r>
              <a:rPr lang="en-GB" dirty="0"/>
              <a:t>How to begin  - </a:t>
            </a:r>
            <a:r>
              <a:rPr lang="en-GB" sz="2700" dirty="0"/>
              <a:t>Mind map your original thoughts / ideas</a:t>
            </a:r>
            <a:br>
              <a:rPr lang="en-GB" dirty="0"/>
            </a:br>
            <a:endParaRPr lang="en-GB" dirty="0"/>
          </a:p>
        </p:txBody>
      </p:sp>
      <p:sp>
        <p:nvSpPr>
          <p:cNvPr id="5" name="Text Box 2"/>
          <p:cNvSpPr txBox="1">
            <a:spLocks noChangeArrowheads="1"/>
          </p:cNvSpPr>
          <p:nvPr/>
        </p:nvSpPr>
        <p:spPr bwMode="auto">
          <a:xfrm>
            <a:off x="374696" y="728469"/>
            <a:ext cx="4068763" cy="1035050"/>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FF"/>
                </a:solidFill>
                <a:effectLst/>
                <a:latin typeface="Calibri" panose="020F0502020204030204" pitchFamily="34" charset="0"/>
              </a:rPr>
              <a:t>Headings for a mind map in Photography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3"/>
          <p:cNvSpPr txBox="1">
            <a:spLocks noChangeArrowheads="1"/>
          </p:cNvSpPr>
          <p:nvPr/>
        </p:nvSpPr>
        <p:spPr bwMode="auto">
          <a:xfrm>
            <a:off x="4083844" y="3577355"/>
            <a:ext cx="3063875" cy="1116302"/>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Calibri" panose="020F0502020204030204" pitchFamily="34" charset="0"/>
              </a:rPr>
              <a:t>Title of project?</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a:solidFill>
                  <a:srgbClr val="000000"/>
                </a:solidFill>
                <a:latin typeface="Calibri" panose="020F0502020204030204" pitchFamily="34" charset="0"/>
              </a:rPr>
              <a:t>Insert question title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4"/>
          <p:cNvSpPr txBox="1">
            <a:spLocks noChangeArrowheads="1"/>
          </p:cNvSpPr>
          <p:nvPr/>
        </p:nvSpPr>
        <p:spPr bwMode="auto">
          <a:xfrm>
            <a:off x="178568" y="3728350"/>
            <a:ext cx="2895601" cy="1812925"/>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a:ln>
                  <a:noFill/>
                </a:ln>
                <a:solidFill>
                  <a:srgbClr val="FFC000"/>
                </a:solidFill>
                <a:effectLst/>
                <a:latin typeface="Calibri" panose="020F0502020204030204" pitchFamily="34" charset="0"/>
              </a:rPr>
              <a:t>Subject matter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Calibri" panose="020F0502020204030204" pitchFamily="34" charset="0"/>
              </a:rPr>
              <a:t>(What will you take photographs of AND WHY? (objects? Natural forms man made? List these and be specific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5"/>
          <p:cNvSpPr txBox="1">
            <a:spLocks noChangeArrowheads="1"/>
          </p:cNvSpPr>
          <p:nvPr/>
        </p:nvSpPr>
        <p:spPr bwMode="auto">
          <a:xfrm>
            <a:off x="8633012" y="450691"/>
            <a:ext cx="3223653" cy="3978481"/>
          </a:xfrm>
          <a:prstGeom prst="rect">
            <a:avLst/>
          </a:prstGeom>
          <a:solidFill>
            <a:schemeClr val="tx1"/>
          </a:solidFill>
          <a:ln w="254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00"/>
                </a:solidFill>
                <a:effectLst/>
                <a:latin typeface="Calibri" panose="020F0502020204030204" pitchFamily="34" charset="0"/>
              </a:rPr>
              <a:t>Photographic / artistic      experimental techniques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400" b="1" dirty="0">
                <a:solidFill>
                  <a:srgbClr val="FFFF00"/>
                </a:solidFill>
                <a:latin typeface="Calibri" panose="020F0502020204030204" pitchFamily="34" charset="0"/>
              </a:rPr>
              <a:t>These will vary dependant on your chosen question</a:t>
            </a:r>
            <a:endParaRPr kumimoji="0" lang="en-GB" altLang="en-US" sz="1400" b="1" i="0" u="none" strike="noStrike" cap="none" normalizeH="0" baseline="0" dirty="0">
              <a:ln>
                <a:noFill/>
              </a:ln>
              <a:solidFill>
                <a:srgbClr val="FFFF00"/>
              </a:solidFill>
              <a:effectLst/>
              <a:latin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(ADD RELEVANT IDEAS HERE TO YOUR THEME EACH STUDENT WILL BE DIFFERENT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SCANOGRAPHY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DIGITAL EXPERIMENTS TO EMPHASISE COLOURS / DESATURATE COLOURS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PRINT IMAGERY ONTO DIFFERENT SURFACES/ BROWN PAPER , TRACING PAPER, FOILS , ACETATE, FABRIC</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LOW KEY IMAGERY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MID KEY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LAYER IMAGES (physically and digitally)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00" dirty="0">
                <a:solidFill>
                  <a:schemeClr val="bg1"/>
                </a:solidFill>
                <a:latin typeface="Calibri" panose="020F0502020204030204" pitchFamily="34" charset="0"/>
              </a:rPr>
              <a:t>Create </a:t>
            </a:r>
            <a:r>
              <a:rPr kumimoji="0" lang="en-GB" altLang="en-US" sz="1000" b="0" i="0" u="none" strike="noStrike" cap="none" normalizeH="0" baseline="0" dirty="0">
                <a:ln>
                  <a:noFill/>
                </a:ln>
                <a:solidFill>
                  <a:schemeClr val="bg1"/>
                </a:solidFill>
                <a:effectLst/>
                <a:latin typeface="Calibri" panose="020F0502020204030204" pitchFamily="34" charset="0"/>
              </a:rPr>
              <a:t>multiple exposed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COLLAGE / PHOTOMONTAGE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CAPTURING IMAGES IN WAX</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bg1"/>
                </a:solidFill>
                <a:effectLst/>
                <a:latin typeface="Calibri" panose="020F0502020204030204" pitchFamily="34" charset="0"/>
              </a:rPr>
              <a:t>DRAWING INTO SEWING  IMAGES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000" dirty="0">
                <a:solidFill>
                  <a:schemeClr val="bg1"/>
                </a:solidFill>
                <a:latin typeface="Calibri" panose="020F0502020204030204" pitchFamily="34" charset="0"/>
              </a:rPr>
              <a:t>Weaving images</a:t>
            </a:r>
            <a:endParaRPr kumimoji="0" lang="en-GB" altLang="en-US" sz="1000" b="0"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9" name="Text Box 6"/>
          <p:cNvSpPr txBox="1">
            <a:spLocks noChangeArrowheads="1"/>
          </p:cNvSpPr>
          <p:nvPr/>
        </p:nvSpPr>
        <p:spPr bwMode="auto">
          <a:xfrm>
            <a:off x="374696" y="1909800"/>
            <a:ext cx="3505200" cy="1524000"/>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Calibri" panose="020F0502020204030204" pitchFamily="34" charset="0"/>
              </a:rPr>
              <a:t>Shoot locations and ideas.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Calibri" panose="020F0502020204030204" pitchFamily="34" charset="0"/>
              </a:rPr>
              <a:t>Where are your shoots going to be taken ? Be specific!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7"/>
          <p:cNvSpPr txBox="1">
            <a:spLocks noChangeArrowheads="1"/>
          </p:cNvSpPr>
          <p:nvPr/>
        </p:nvSpPr>
        <p:spPr bwMode="auto">
          <a:xfrm>
            <a:off x="5154706" y="762636"/>
            <a:ext cx="3343835" cy="2294329"/>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00"/>
                </a:solidFill>
                <a:effectLst/>
                <a:latin typeface="Calibri" panose="020F0502020204030204" pitchFamily="34" charset="0"/>
              </a:rPr>
              <a:t>Photographic / Artistic   influences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Calibri" panose="020F0502020204030204" pitchFamily="34" charset="0"/>
              </a:rPr>
              <a:t>List these and add a  sentence or phrase to describe the work of each photographer / artist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Calibri" panose="020F0502020204030204" pitchFamily="34" charset="0"/>
              </a:rPr>
              <a:t>Only include artists / photographers you are going to use to influence your 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Calibri" panose="020F0502020204030204" pitchFamily="34" charset="0"/>
              </a:rPr>
              <a:t>Add examples of their work here.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8"/>
          <p:cNvSpPr txBox="1">
            <a:spLocks noChangeArrowheads="1"/>
          </p:cNvSpPr>
          <p:nvPr/>
        </p:nvSpPr>
        <p:spPr bwMode="auto">
          <a:xfrm>
            <a:off x="7481888" y="4634813"/>
            <a:ext cx="4465637" cy="1935162"/>
          </a:xfrm>
          <a:prstGeom prst="rect">
            <a:avLst/>
          </a:prstGeom>
          <a:solidFill>
            <a:srgbClr val="000000"/>
          </a:solidFill>
          <a:ln w="254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C000"/>
                </a:solidFill>
                <a:effectLst/>
                <a:latin typeface="Calibri" panose="020F0502020204030204" pitchFamily="34" charset="0"/>
              </a:rPr>
              <a:t>Composition rules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FFFFFF"/>
                </a:solidFill>
                <a:effectLst/>
                <a:latin typeface="Calibri" panose="020F0502020204030204" pitchFamily="34" charset="0"/>
              </a:rPr>
              <a:t>List which composition rules you intend to explore here and what effect you will attempt to achieve?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FFFFFF"/>
                </a:solidFill>
                <a:effectLst/>
                <a:latin typeface="Calibri" panose="020F0502020204030204" pitchFamily="34" charset="0"/>
              </a:rPr>
              <a:t>For e.g. CLOSE CROP—To observe my subject in detail to analyse pattern / rhythm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FFFFFF"/>
                </a:solidFill>
                <a:effectLst/>
                <a:latin typeface="Calibri" panose="020F0502020204030204" pitchFamily="34" charset="0"/>
              </a:rPr>
              <a:t>Unusual viewpoints and close crop - to obtain more abstract shots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9"/>
          <p:cNvSpPr txBox="1">
            <a:spLocks noChangeArrowheads="1"/>
          </p:cNvSpPr>
          <p:nvPr/>
        </p:nvSpPr>
        <p:spPr bwMode="auto">
          <a:xfrm>
            <a:off x="4244601" y="5348922"/>
            <a:ext cx="2833688" cy="731838"/>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Calibri" panose="020F0502020204030204" pitchFamily="34" charset="0"/>
              </a:rPr>
              <a:t>Add inspirational images from a variety of sources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10"/>
          <p:cNvSpPr txBox="1">
            <a:spLocks noChangeArrowheads="1"/>
          </p:cNvSpPr>
          <p:nvPr/>
        </p:nvSpPr>
        <p:spPr bwMode="auto">
          <a:xfrm>
            <a:off x="746965" y="5958524"/>
            <a:ext cx="3094038" cy="59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Calibri" panose="020F0502020204030204" pitchFamily="34" charset="0"/>
              </a:rPr>
              <a:t>Key words and  phrases associated with the theme.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cxnSp>
        <p:nvCxnSpPr>
          <p:cNvPr id="14" name="Straight Arrow Connector 13"/>
          <p:cNvCxnSpPr/>
          <p:nvPr/>
        </p:nvCxnSpPr>
        <p:spPr>
          <a:xfrm flipV="1">
            <a:off x="7282190" y="3126274"/>
            <a:ext cx="340166" cy="3525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014367" y="2492188"/>
            <a:ext cx="838237" cy="989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320698" y="3390524"/>
            <a:ext cx="1177843" cy="6167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243833" y="4264778"/>
            <a:ext cx="770534" cy="1643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528122" y="4742172"/>
            <a:ext cx="1821" cy="5582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89596" y="4814047"/>
            <a:ext cx="855006" cy="1121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359207" y="4271534"/>
            <a:ext cx="866751" cy="1576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510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b64fdd9a6258401198dc7d8621f17e8"/>
          <p:cNvPicPr>
            <a:picLocks noChangeAspect="1" noChangeArrowheads="1"/>
          </p:cNvPicPr>
          <p:nvPr/>
        </p:nvPicPr>
        <p:blipFill>
          <a:blip r:embed="rId2">
            <a:extLst>
              <a:ext uri="{28A0092B-C50C-407E-A947-70E740481C1C}">
                <a14:useLocalDpi xmlns:a14="http://schemas.microsoft.com/office/drawing/2010/main" val="0"/>
              </a:ext>
            </a:extLst>
          </a:blip>
          <a:srcRect t="26855" r="3970" b="26099"/>
          <a:stretch>
            <a:fillRect/>
          </a:stretch>
        </p:blipFill>
        <p:spPr bwMode="auto">
          <a:xfrm>
            <a:off x="112831563" y="112126713"/>
            <a:ext cx="4413250"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3" descr="7d4694020e34c39e0dc60d7592b8b4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65350" y="106608563"/>
            <a:ext cx="1876425" cy="252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4" descr="46faeb74cece89dbfba6b6eff2ea06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22213" y="108443713"/>
            <a:ext cx="2073275"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 name="Picture 13" descr="IaGo_J001ArtdepMindmap-1024x7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25350" y="110083600"/>
            <a:ext cx="2435225" cy="177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16" descr="95d15d8ffbcc7a9a346aa79cf7e9bfd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5317" y="177674"/>
            <a:ext cx="2036730" cy="2621533"/>
          </a:xfrm>
          <a:prstGeom prst="rect">
            <a:avLst/>
          </a:prstGeom>
          <a:noFill/>
          <a:ln w="381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TextBox 8"/>
          <p:cNvSpPr txBox="1"/>
          <p:nvPr/>
        </p:nvSpPr>
        <p:spPr>
          <a:xfrm>
            <a:off x="428387" y="1090932"/>
            <a:ext cx="5183024" cy="1384995"/>
          </a:xfrm>
          <a:prstGeom prst="rect">
            <a:avLst/>
          </a:prstGeom>
          <a:solidFill>
            <a:schemeClr val="tx1"/>
          </a:solidFill>
        </p:spPr>
        <p:txBody>
          <a:bodyPr wrap="square" rtlCol="0">
            <a:spAutoFit/>
          </a:bodyPr>
          <a:lstStyle/>
          <a:p>
            <a:pPr algn="ctr"/>
            <a:r>
              <a:rPr lang="en-GB" sz="2800" b="1" dirty="0">
                <a:solidFill>
                  <a:srgbClr val="FFC000"/>
                </a:solidFill>
              </a:rPr>
              <a:t>Examples of creative looking mind maps to present your initial ideas</a:t>
            </a:r>
          </a:p>
        </p:txBody>
      </p:sp>
      <p:pic>
        <p:nvPicPr>
          <p:cNvPr id="10" name="Picture 17" descr="a16262d7445ad7f0ab18c7cae252ecb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48" y="3075538"/>
            <a:ext cx="1801403" cy="2585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8" descr="e3187d6c2611ca1c6d73385b9d1b0d7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7179" y="472920"/>
            <a:ext cx="1530179" cy="2130250"/>
          </a:xfrm>
          <a:prstGeom prst="rect">
            <a:avLst/>
          </a:prstGeom>
          <a:noFill/>
          <a:ln w="381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9" descr="7d4694020e34c39e0dc60d7592b8b4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125" y="107349"/>
            <a:ext cx="1876425" cy="2752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20" descr="378d9df87d69cf3130f5a72fce94439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06922" y="2962872"/>
            <a:ext cx="2196780" cy="1598840"/>
          </a:xfrm>
          <a:prstGeom prst="rect">
            <a:avLst/>
          </a:prstGeom>
          <a:noFill/>
          <a:ln w="381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4" name="TextBox 13"/>
          <p:cNvSpPr txBox="1"/>
          <p:nvPr/>
        </p:nvSpPr>
        <p:spPr>
          <a:xfrm>
            <a:off x="2462901" y="5192116"/>
            <a:ext cx="2978674" cy="923330"/>
          </a:xfrm>
          <a:prstGeom prst="rect">
            <a:avLst/>
          </a:prstGeom>
          <a:solidFill>
            <a:schemeClr val="tx1"/>
          </a:solidFill>
        </p:spPr>
        <p:txBody>
          <a:bodyPr wrap="square" rtlCol="0">
            <a:spAutoFit/>
          </a:bodyPr>
          <a:lstStyle/>
          <a:p>
            <a:pPr algn="ctr"/>
            <a:r>
              <a:rPr lang="en-GB" dirty="0">
                <a:solidFill>
                  <a:schemeClr val="bg1"/>
                </a:solidFill>
              </a:rPr>
              <a:t>What are the positive qualities within these examples of mind maps?</a:t>
            </a:r>
          </a:p>
        </p:txBody>
      </p:sp>
      <p:pic>
        <p:nvPicPr>
          <p:cNvPr id="16" name="Picture 22" descr="IaGo_J001ArtdepMindmap-1024x74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6402" y="2693378"/>
            <a:ext cx="3165173" cy="2300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TextBox 16"/>
          <p:cNvSpPr txBox="1"/>
          <p:nvPr/>
        </p:nvSpPr>
        <p:spPr>
          <a:xfrm>
            <a:off x="5565081" y="3140968"/>
            <a:ext cx="2556943" cy="1323439"/>
          </a:xfrm>
          <a:prstGeom prst="rect">
            <a:avLst/>
          </a:prstGeom>
          <a:solidFill>
            <a:schemeClr val="tx1"/>
          </a:solidFill>
        </p:spPr>
        <p:txBody>
          <a:bodyPr wrap="square" rtlCol="0">
            <a:spAutoFit/>
          </a:bodyPr>
          <a:lstStyle/>
          <a:p>
            <a:pPr algn="ctr"/>
            <a:r>
              <a:rPr lang="en-GB" sz="2000" dirty="0">
                <a:solidFill>
                  <a:srgbClr val="FFC000"/>
                </a:solidFill>
              </a:rPr>
              <a:t>Remember </a:t>
            </a:r>
          </a:p>
          <a:p>
            <a:pPr algn="ctr"/>
            <a:r>
              <a:rPr lang="en-GB" sz="2000" dirty="0">
                <a:solidFill>
                  <a:schemeClr val="bg1"/>
                </a:solidFill>
              </a:rPr>
              <a:t>Content is more important than Presentation </a:t>
            </a:r>
          </a:p>
        </p:txBody>
      </p:sp>
      <p:sp>
        <p:nvSpPr>
          <p:cNvPr id="18" name="Rectangle 17"/>
          <p:cNvSpPr/>
          <p:nvPr/>
        </p:nvSpPr>
        <p:spPr>
          <a:xfrm>
            <a:off x="428386" y="184761"/>
            <a:ext cx="5183025" cy="830997"/>
          </a:xfrm>
          <a:prstGeom prst="rect">
            <a:avLst/>
          </a:prstGeom>
        </p:spPr>
        <p:txBody>
          <a:bodyPr wrap="square">
            <a:spAutoFit/>
          </a:bodyPr>
          <a:lstStyle/>
          <a:p>
            <a:pPr algn="ctr"/>
            <a:r>
              <a:rPr lang="en-GB" sz="2400" dirty="0"/>
              <a:t>Create an interesting mind map/ visual ideas board to inspire your project</a:t>
            </a:r>
          </a:p>
        </p:txBody>
      </p:sp>
      <p:pic>
        <p:nvPicPr>
          <p:cNvPr id="15" name="Picture 21" descr="2b64fdd9a6258401198dc7d8621f17e8"/>
          <p:cNvPicPr>
            <a:picLocks noChangeAspect="1" noChangeArrowheads="1"/>
          </p:cNvPicPr>
          <p:nvPr/>
        </p:nvPicPr>
        <p:blipFill>
          <a:blip r:embed="rId2">
            <a:extLst>
              <a:ext uri="{28A0092B-C50C-407E-A947-70E740481C1C}">
                <a14:useLocalDpi xmlns:a14="http://schemas.microsoft.com/office/drawing/2010/main" val="0"/>
              </a:ext>
            </a:extLst>
          </a:blip>
          <a:srcRect t="26855" r="3970" b="26099"/>
          <a:stretch>
            <a:fillRect/>
          </a:stretch>
        </p:blipFill>
        <p:spPr bwMode="auto">
          <a:xfrm>
            <a:off x="5704130" y="4636885"/>
            <a:ext cx="5887723" cy="216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34345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739250" y="171670"/>
            <a:ext cx="3161210" cy="738664"/>
          </a:xfrm>
          <a:prstGeom prst="rect">
            <a:avLst/>
          </a:prstGeom>
          <a:noFill/>
        </p:spPr>
        <p:txBody>
          <a:bodyPr wrap="square" rtlCol="0">
            <a:spAutoFit/>
          </a:bodyPr>
          <a:lstStyle/>
          <a:p>
            <a:pPr algn="ctr"/>
            <a:r>
              <a:rPr lang="en-GB" sz="1400" b="1" dirty="0">
                <a:solidFill>
                  <a:srgbClr val="FFFF00"/>
                </a:solidFill>
                <a:latin typeface="+mj-lt"/>
              </a:rPr>
              <a:t>Tip: Always discuss your ideas with your teacher BEFORE you commit to a starting point </a:t>
            </a:r>
          </a:p>
        </p:txBody>
      </p:sp>
      <p:sp>
        <p:nvSpPr>
          <p:cNvPr id="5" name="Rounded Rectangle 4"/>
          <p:cNvSpPr/>
          <p:nvPr/>
        </p:nvSpPr>
        <p:spPr>
          <a:xfrm>
            <a:off x="371489" y="353021"/>
            <a:ext cx="2511872" cy="27894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Rectangle 5"/>
          <p:cNvSpPr/>
          <p:nvPr/>
        </p:nvSpPr>
        <p:spPr>
          <a:xfrm>
            <a:off x="275451" y="139636"/>
            <a:ext cx="2734374" cy="3216265"/>
          </a:xfrm>
          <a:prstGeom prst="rect">
            <a:avLst/>
          </a:prstGeom>
        </p:spPr>
        <p:txBody>
          <a:bodyPr wrap="square">
            <a:spAutoFit/>
          </a:bodyPr>
          <a:lstStyle/>
          <a:p>
            <a:endParaRPr lang="en-GB" sz="900" b="0" i="0" u="none" strike="noStrike" baseline="0" dirty="0">
              <a:solidFill>
                <a:srgbClr val="000000"/>
              </a:solidFill>
              <a:latin typeface="Consolas" panose="020B0609020204030204" pitchFamily="49" charset="0"/>
            </a:endParaRPr>
          </a:p>
          <a:p>
            <a:pPr algn="ctr"/>
            <a:r>
              <a:rPr lang="en-GB" sz="4000" b="1" i="0" u="none" strike="noStrike" baseline="0" dirty="0">
                <a:solidFill>
                  <a:srgbClr val="000000"/>
                </a:solidFill>
                <a:latin typeface="Cooper Black" panose="0208090404030B020404" pitchFamily="18" charset="0"/>
              </a:rPr>
              <a:t>AO1 </a:t>
            </a:r>
            <a:endParaRPr lang="en-GB" sz="4000" b="0" i="0" u="none" strike="noStrike" baseline="0" dirty="0">
              <a:solidFill>
                <a:srgbClr val="000000"/>
              </a:solidFill>
              <a:latin typeface="Cooper Black" panose="0208090404030B020404" pitchFamily="18" charset="0"/>
            </a:endParaRPr>
          </a:p>
          <a:p>
            <a:pPr algn="ctr"/>
            <a:r>
              <a:rPr lang="en-GB" sz="1400" b="0" i="0" u="none" strike="noStrike" baseline="0" dirty="0">
                <a:latin typeface="Consolas" panose="020B0609020204030204" pitchFamily="49" charset="0"/>
              </a:rPr>
              <a:t>Develop/Explore ideas </a:t>
            </a:r>
          </a:p>
          <a:p>
            <a:pPr algn="ctr"/>
            <a:r>
              <a:rPr lang="en-GB" sz="1400" b="0" i="0" u="none" strike="noStrike" baseline="0" dirty="0">
                <a:latin typeface="Consolas" panose="020B0609020204030204" pitchFamily="49" charset="0"/>
              </a:rPr>
              <a:t>photographer research</a:t>
            </a:r>
          </a:p>
          <a:p>
            <a:pPr algn="ctr"/>
            <a:endParaRPr lang="en-GB" sz="1400" b="0" i="0" u="none" strike="noStrike" baseline="0" dirty="0">
              <a:latin typeface="Consolas" panose="020B0609020204030204" pitchFamily="49" charset="0"/>
            </a:endParaRPr>
          </a:p>
          <a:p>
            <a:pPr algn="ctr"/>
            <a:r>
              <a:rPr lang="en-GB" sz="1400" dirty="0">
                <a:latin typeface="Consolas" panose="020B0609020204030204" pitchFamily="49" charset="0"/>
              </a:rPr>
              <a:t>Investigate </a:t>
            </a:r>
          </a:p>
          <a:p>
            <a:pPr algn="ctr"/>
            <a:endParaRPr lang="en-GB" sz="1400" dirty="0">
              <a:latin typeface="Consolas" panose="020B0609020204030204" pitchFamily="49" charset="0"/>
            </a:endParaRPr>
          </a:p>
          <a:p>
            <a:pPr algn="ctr"/>
            <a:r>
              <a:rPr lang="en-GB" sz="1400" b="0" i="0" u="none" strike="noStrike" baseline="0" dirty="0">
                <a:latin typeface="Consolas" panose="020B0609020204030204" pitchFamily="49" charset="0"/>
              </a:rPr>
              <a:t>Galleries &amp; Museums </a:t>
            </a:r>
          </a:p>
          <a:p>
            <a:pPr algn="ctr"/>
            <a:endParaRPr lang="en-GB" sz="1400" b="0" i="0" u="none" strike="noStrike" baseline="0" dirty="0">
              <a:latin typeface="Consolas" panose="020B0609020204030204" pitchFamily="49" charset="0"/>
            </a:endParaRPr>
          </a:p>
          <a:p>
            <a:pPr algn="ctr"/>
            <a:r>
              <a:rPr lang="en-GB" sz="1400" dirty="0">
                <a:latin typeface="Consolas" panose="020B0609020204030204" pitchFamily="49" charset="0"/>
              </a:rPr>
              <a:t>Exhibitions </a:t>
            </a:r>
          </a:p>
          <a:p>
            <a:pPr algn="ctr"/>
            <a:endParaRPr lang="en-GB" sz="1400" dirty="0">
              <a:latin typeface="Consolas" panose="020B0609020204030204" pitchFamily="49" charset="0"/>
            </a:endParaRPr>
          </a:p>
          <a:p>
            <a:pPr algn="ctr"/>
            <a:r>
              <a:rPr lang="en-GB" sz="1400" b="0" i="0" u="none" strike="noStrike" baseline="0" dirty="0">
                <a:latin typeface="Consolas" panose="020B0609020204030204" pitchFamily="49" charset="0"/>
              </a:rPr>
              <a:t>Idea Development </a:t>
            </a:r>
          </a:p>
          <a:p>
            <a:endParaRPr lang="en-GB" sz="1400" b="0" i="0" u="none" strike="noStrike" baseline="0" dirty="0">
              <a:latin typeface="Consolas" panose="020B0609020204030204" pitchFamily="49" charset="0"/>
            </a:endParaRPr>
          </a:p>
        </p:txBody>
      </p:sp>
      <p:sp>
        <p:nvSpPr>
          <p:cNvPr id="7" name="Rounded Rectangle 6"/>
          <p:cNvSpPr/>
          <p:nvPr/>
        </p:nvSpPr>
        <p:spPr>
          <a:xfrm>
            <a:off x="5870663" y="57393"/>
            <a:ext cx="2351314" cy="25538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ectangle 7"/>
          <p:cNvSpPr/>
          <p:nvPr/>
        </p:nvSpPr>
        <p:spPr>
          <a:xfrm>
            <a:off x="5870663" y="-223156"/>
            <a:ext cx="2351314" cy="2769989"/>
          </a:xfrm>
          <a:prstGeom prst="rect">
            <a:avLst/>
          </a:prstGeom>
        </p:spPr>
        <p:txBody>
          <a:bodyPr wrap="square">
            <a:spAutoFit/>
          </a:bodyPr>
          <a:lstStyle/>
          <a:p>
            <a:endParaRPr lang="en-GB" sz="900" b="0" i="0" u="none" strike="noStrike" baseline="0" dirty="0">
              <a:solidFill>
                <a:srgbClr val="000000"/>
              </a:solidFill>
              <a:latin typeface="Consolas" panose="020B0609020204030204" pitchFamily="49" charset="0"/>
            </a:endParaRPr>
          </a:p>
          <a:p>
            <a:endParaRPr lang="en-GB" sz="900" b="0" i="0" u="none" strike="noStrike" baseline="0" dirty="0">
              <a:latin typeface="Consolas" panose="020B0609020204030204" pitchFamily="49" charset="0"/>
            </a:endParaRPr>
          </a:p>
          <a:p>
            <a:pPr algn="ctr"/>
            <a:r>
              <a:rPr lang="en-GB" sz="4000" b="1" i="0" u="none" strike="noStrike" baseline="0" dirty="0">
                <a:latin typeface="Cooper Black" panose="0208090404030B020404" pitchFamily="18" charset="0"/>
              </a:rPr>
              <a:t>AO2</a:t>
            </a:r>
            <a:r>
              <a:rPr lang="en-GB" sz="4000" b="1" i="0" u="none" strike="noStrike" baseline="0" dirty="0">
                <a:latin typeface="Consolas" panose="020B0609020204030204" pitchFamily="49" charset="0"/>
              </a:rPr>
              <a:t> </a:t>
            </a:r>
            <a:endParaRPr lang="en-GB" sz="4000" b="0" i="0" u="none" strike="noStrike" baseline="0" dirty="0">
              <a:latin typeface="Consolas" panose="020B0609020204030204" pitchFamily="49" charset="0"/>
            </a:endParaRPr>
          </a:p>
          <a:p>
            <a:pPr algn="ctr"/>
            <a:r>
              <a:rPr lang="en-GB" sz="1400" b="1" dirty="0">
                <a:latin typeface="Consolas" panose="020B0609020204030204" pitchFamily="49" charset="0"/>
              </a:rPr>
              <a:t>Experiment techniques and processes</a:t>
            </a:r>
          </a:p>
          <a:p>
            <a:pPr algn="ctr"/>
            <a:endParaRPr lang="en-GB" sz="1400" dirty="0">
              <a:latin typeface="Consolas" panose="020B0609020204030204" pitchFamily="49" charset="0"/>
            </a:endParaRPr>
          </a:p>
          <a:p>
            <a:pPr algn="ctr"/>
            <a:r>
              <a:rPr lang="en-GB" b="1" dirty="0">
                <a:latin typeface="Consolas" panose="020B0609020204030204" pitchFamily="49" charset="0"/>
              </a:rPr>
              <a:t>Refining ideas </a:t>
            </a:r>
          </a:p>
          <a:p>
            <a:pPr algn="ctr"/>
            <a:endParaRPr lang="en-GB" sz="1400" dirty="0">
              <a:latin typeface="Consolas" panose="020B0609020204030204" pitchFamily="49" charset="0"/>
            </a:endParaRPr>
          </a:p>
          <a:p>
            <a:pPr algn="ctr"/>
            <a:r>
              <a:rPr lang="en-GB" sz="1400" b="0" i="0" u="none" strike="noStrike" baseline="0" dirty="0">
                <a:latin typeface="Consolas" panose="020B0609020204030204" pitchFamily="49" charset="0"/>
              </a:rPr>
              <a:t>Improvement </a:t>
            </a:r>
          </a:p>
          <a:p>
            <a:pPr algn="ctr"/>
            <a:endParaRPr lang="en-GB" sz="1400" b="0" i="0" u="none" strike="noStrike" baseline="0" dirty="0">
              <a:latin typeface="Consolas" panose="020B0609020204030204" pitchFamily="49" charset="0"/>
            </a:endParaRPr>
          </a:p>
          <a:p>
            <a:pPr algn="ctr"/>
            <a:r>
              <a:rPr lang="en-GB" sz="1400" b="0" i="0" u="none" strike="noStrike" baseline="0" dirty="0">
                <a:latin typeface="Consolas" panose="020B0609020204030204" pitchFamily="49" charset="0"/>
              </a:rPr>
              <a:t>Explore &amp; Select </a:t>
            </a:r>
            <a:endParaRPr lang="en-GB" sz="1400" dirty="0"/>
          </a:p>
        </p:txBody>
      </p:sp>
      <p:sp>
        <p:nvSpPr>
          <p:cNvPr id="9" name="Rounded Rectangle 8"/>
          <p:cNvSpPr/>
          <p:nvPr/>
        </p:nvSpPr>
        <p:spPr>
          <a:xfrm>
            <a:off x="9171332" y="1161838"/>
            <a:ext cx="2730136" cy="28495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Rectangle 9"/>
          <p:cNvSpPr/>
          <p:nvPr/>
        </p:nvSpPr>
        <p:spPr>
          <a:xfrm>
            <a:off x="9145363" y="786788"/>
            <a:ext cx="2725785" cy="3447098"/>
          </a:xfrm>
          <a:prstGeom prst="rect">
            <a:avLst/>
          </a:prstGeom>
        </p:spPr>
        <p:txBody>
          <a:bodyPr wrap="square">
            <a:spAutoFit/>
          </a:bodyPr>
          <a:lstStyle/>
          <a:p>
            <a:endParaRPr lang="en-GB" sz="1400" b="0" i="0" u="none" strike="noStrike" baseline="0" dirty="0">
              <a:solidFill>
                <a:srgbClr val="000000"/>
              </a:solidFill>
              <a:latin typeface="Consolas" panose="020B0609020204030204" pitchFamily="49" charset="0"/>
            </a:endParaRPr>
          </a:p>
          <a:p>
            <a:pPr algn="ctr"/>
            <a:r>
              <a:rPr lang="en-GB" sz="4000" b="1" i="0" u="none" strike="noStrike" baseline="0" dirty="0">
                <a:solidFill>
                  <a:srgbClr val="000000"/>
                </a:solidFill>
                <a:latin typeface="Cooper Black" panose="0208090404030B020404" pitchFamily="18" charset="0"/>
              </a:rPr>
              <a:t>AO3 </a:t>
            </a:r>
            <a:endParaRPr lang="en-GB" sz="4000" b="0" i="0" u="none" strike="noStrike" baseline="0" dirty="0">
              <a:solidFill>
                <a:srgbClr val="000000"/>
              </a:solidFill>
              <a:latin typeface="Cooper Black" panose="0208090404030B020404" pitchFamily="18" charset="0"/>
            </a:endParaRPr>
          </a:p>
          <a:p>
            <a:pPr algn="ctr"/>
            <a:r>
              <a:rPr lang="en-GB" b="1" i="0" u="none" strike="noStrike" baseline="0" dirty="0">
                <a:latin typeface="Consolas" panose="020B0609020204030204" pitchFamily="49" charset="0"/>
              </a:rPr>
              <a:t>Observations </a:t>
            </a:r>
          </a:p>
          <a:p>
            <a:pPr algn="ctr"/>
            <a:endParaRPr lang="en-GB" sz="1400" b="0" i="0" u="none" strike="noStrike" baseline="0" dirty="0">
              <a:latin typeface="Consolas" panose="020B0609020204030204" pitchFamily="49" charset="0"/>
            </a:endParaRPr>
          </a:p>
          <a:p>
            <a:pPr algn="ctr"/>
            <a:r>
              <a:rPr lang="en-GB" sz="1400" b="0" i="0" u="none" strike="noStrike" baseline="0" dirty="0">
                <a:latin typeface="Consolas" panose="020B0609020204030204" pitchFamily="49" charset="0"/>
              </a:rPr>
              <a:t>Record </a:t>
            </a:r>
          </a:p>
          <a:p>
            <a:pPr algn="ctr"/>
            <a:r>
              <a:rPr lang="en-GB" sz="1400" dirty="0">
                <a:latin typeface="Consolas" panose="020B0609020204030204" pitchFamily="49" charset="0"/>
              </a:rPr>
              <a:t>Sketch plans of shoots</a:t>
            </a:r>
            <a:endParaRPr lang="en-GB" sz="1400" b="0" i="0" u="none" strike="noStrike" baseline="0" dirty="0">
              <a:latin typeface="Consolas" panose="020B0609020204030204" pitchFamily="49" charset="0"/>
            </a:endParaRPr>
          </a:p>
          <a:p>
            <a:pPr algn="ctr"/>
            <a:endParaRPr lang="en-GB" sz="1400" b="0" i="0" u="none" strike="noStrike" baseline="0" dirty="0">
              <a:latin typeface="Consolas" panose="020B0609020204030204" pitchFamily="49" charset="0"/>
            </a:endParaRPr>
          </a:p>
          <a:p>
            <a:pPr algn="ctr"/>
            <a:r>
              <a:rPr lang="en-GB" sz="1400" dirty="0">
                <a:latin typeface="Consolas" panose="020B0609020204030204" pitchFamily="49" charset="0"/>
              </a:rPr>
              <a:t>Insights &amp; Intentions </a:t>
            </a:r>
          </a:p>
          <a:p>
            <a:pPr algn="ctr"/>
            <a:endParaRPr lang="en-GB" sz="1400" dirty="0">
              <a:latin typeface="Consolas" panose="020B0609020204030204" pitchFamily="49" charset="0"/>
            </a:endParaRPr>
          </a:p>
          <a:p>
            <a:pPr algn="ctr"/>
            <a:r>
              <a:rPr lang="en-GB" b="1" i="0" u="none" strike="noStrike" baseline="0" dirty="0">
                <a:latin typeface="Consolas" panose="020B0609020204030204" pitchFamily="49" charset="0"/>
              </a:rPr>
              <a:t>Reflect critically </a:t>
            </a:r>
          </a:p>
          <a:p>
            <a:pPr algn="ctr"/>
            <a:endParaRPr lang="en-GB" sz="1400" b="0" i="0" u="none" strike="noStrike" baseline="0" dirty="0">
              <a:latin typeface="Consolas" panose="020B0609020204030204" pitchFamily="49" charset="0"/>
            </a:endParaRPr>
          </a:p>
          <a:p>
            <a:pPr algn="ctr"/>
            <a:r>
              <a:rPr lang="en-GB" sz="1400" b="0" i="0" u="none" strike="noStrike" baseline="0" dirty="0">
                <a:latin typeface="Consolas" panose="020B0609020204030204" pitchFamily="49" charset="0"/>
              </a:rPr>
              <a:t>Annotation </a:t>
            </a:r>
          </a:p>
          <a:p>
            <a:endParaRPr lang="en-GB" sz="1600" b="0" i="0" u="none" strike="noStrike" baseline="0" dirty="0">
              <a:latin typeface="Consolas" panose="020B0609020204030204" pitchFamily="49" charset="0"/>
            </a:endParaRPr>
          </a:p>
        </p:txBody>
      </p:sp>
      <p:sp>
        <p:nvSpPr>
          <p:cNvPr id="11" name="Rounded Rectangle 10"/>
          <p:cNvSpPr/>
          <p:nvPr/>
        </p:nvSpPr>
        <p:spPr>
          <a:xfrm>
            <a:off x="3028141" y="3878208"/>
            <a:ext cx="2730136" cy="283588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p:cNvSpPr/>
          <p:nvPr/>
        </p:nvSpPr>
        <p:spPr>
          <a:xfrm>
            <a:off x="2584816" y="3551626"/>
            <a:ext cx="3590925" cy="3139321"/>
          </a:xfrm>
          <a:prstGeom prst="rect">
            <a:avLst/>
          </a:prstGeom>
        </p:spPr>
        <p:txBody>
          <a:bodyPr wrap="square">
            <a:spAutoFit/>
          </a:bodyPr>
          <a:lstStyle/>
          <a:p>
            <a:endParaRPr lang="en-GB" sz="1400" b="0" i="0" u="none" strike="noStrike" baseline="0" dirty="0">
              <a:solidFill>
                <a:srgbClr val="000000"/>
              </a:solidFill>
              <a:latin typeface="Consolas" panose="020B0609020204030204" pitchFamily="49" charset="0"/>
            </a:endParaRPr>
          </a:p>
          <a:p>
            <a:pPr algn="ctr"/>
            <a:r>
              <a:rPr lang="en-GB" sz="4000" b="1" i="0" u="none" strike="noStrike" baseline="0" dirty="0">
                <a:solidFill>
                  <a:srgbClr val="000000"/>
                </a:solidFill>
                <a:latin typeface="Cooper Black" panose="0208090404030B020404" pitchFamily="18" charset="0"/>
              </a:rPr>
              <a:t>AO4 </a:t>
            </a:r>
            <a:endParaRPr lang="en-GB" sz="4000" b="0" i="0" u="none" strike="noStrike" baseline="0" dirty="0">
              <a:solidFill>
                <a:srgbClr val="000000"/>
              </a:solidFill>
              <a:latin typeface="Cooper Black" panose="0208090404030B020404" pitchFamily="18" charset="0"/>
            </a:endParaRPr>
          </a:p>
          <a:p>
            <a:pPr algn="ctr"/>
            <a:r>
              <a:rPr lang="en-GB" sz="1400" b="1" i="0" u="none" strike="noStrike" baseline="0" dirty="0">
                <a:latin typeface="Consolas" panose="020B0609020204030204" pitchFamily="49" charset="0"/>
              </a:rPr>
              <a:t>Present personal and</a:t>
            </a:r>
          </a:p>
          <a:p>
            <a:pPr algn="ctr"/>
            <a:r>
              <a:rPr lang="en-GB" sz="1400" b="1" i="0" u="none" strike="noStrike" baseline="0" dirty="0">
                <a:latin typeface="Consolas" panose="020B0609020204030204" pitchFamily="49" charset="0"/>
              </a:rPr>
              <a:t> informed meaningful        response</a:t>
            </a:r>
          </a:p>
          <a:p>
            <a:pPr algn="ctr"/>
            <a:endParaRPr lang="en-GB" sz="1400" b="1" i="0" u="none" strike="noStrike" baseline="0" dirty="0">
              <a:latin typeface="Consolas" panose="020B0609020204030204" pitchFamily="49" charset="0"/>
            </a:endParaRPr>
          </a:p>
          <a:p>
            <a:pPr algn="ctr"/>
            <a:r>
              <a:rPr lang="en-GB" sz="1400" b="0" i="0" u="none" strike="noStrike" baseline="0" dirty="0">
                <a:latin typeface="Consolas" panose="020B0609020204030204" pitchFamily="49" charset="0"/>
              </a:rPr>
              <a:t>Highly developed </a:t>
            </a:r>
          </a:p>
          <a:p>
            <a:pPr algn="ctr"/>
            <a:endParaRPr lang="en-GB" sz="1400" b="0" i="0" u="none" strike="noStrike" baseline="0" dirty="0">
              <a:latin typeface="Consolas" panose="020B0609020204030204" pitchFamily="49" charset="0"/>
            </a:endParaRPr>
          </a:p>
          <a:p>
            <a:pPr algn="ctr"/>
            <a:r>
              <a:rPr lang="en-GB" sz="1400" b="0" i="0" u="none" strike="noStrike" baseline="0" dirty="0">
                <a:latin typeface="Consolas" panose="020B0609020204030204" pitchFamily="49" charset="0"/>
              </a:rPr>
              <a:t>Make connections </a:t>
            </a:r>
          </a:p>
          <a:p>
            <a:pPr algn="ctr"/>
            <a:endParaRPr lang="en-GB" sz="1400" b="0" i="0" u="none" strike="noStrike" baseline="0" dirty="0">
              <a:latin typeface="Consolas" panose="020B0609020204030204" pitchFamily="49" charset="0"/>
            </a:endParaRPr>
          </a:p>
          <a:p>
            <a:pPr algn="ctr"/>
            <a:r>
              <a:rPr lang="en-GB" b="1" i="0" u="none" strike="noStrike" baseline="0" dirty="0">
                <a:latin typeface="Consolas" panose="020B0609020204030204" pitchFamily="49" charset="0"/>
              </a:rPr>
              <a:t>Final Piece </a:t>
            </a:r>
          </a:p>
          <a:p>
            <a:pPr algn="ctr"/>
            <a:endParaRPr lang="en-GB" sz="1400" b="0" i="0" u="none" strike="noStrike" baseline="0" dirty="0">
              <a:latin typeface="Consolas" panose="020B0609020204030204" pitchFamily="49" charset="0"/>
            </a:endParaRPr>
          </a:p>
        </p:txBody>
      </p:sp>
      <p:sp>
        <p:nvSpPr>
          <p:cNvPr id="13" name="Oval 12"/>
          <p:cNvSpPr/>
          <p:nvPr/>
        </p:nvSpPr>
        <p:spPr>
          <a:xfrm>
            <a:off x="8877300" y="171670"/>
            <a:ext cx="3048745" cy="843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481179" y="347356"/>
            <a:ext cx="2114550" cy="369332"/>
          </a:xfrm>
          <a:prstGeom prst="rect">
            <a:avLst/>
          </a:prstGeom>
          <a:noFill/>
        </p:spPr>
        <p:txBody>
          <a:bodyPr wrap="square" rtlCol="0">
            <a:spAutoFit/>
          </a:bodyPr>
          <a:lstStyle/>
          <a:p>
            <a:r>
              <a:rPr lang="en-GB" dirty="0">
                <a:solidFill>
                  <a:schemeClr val="bg1"/>
                </a:solidFill>
                <a:latin typeface="Cooper Black" panose="0208090404030B020404" pitchFamily="18" charset="0"/>
              </a:rPr>
              <a:t>Tips for success</a:t>
            </a:r>
          </a:p>
        </p:txBody>
      </p:sp>
      <p:sp>
        <p:nvSpPr>
          <p:cNvPr id="15" name="TextBox 14"/>
          <p:cNvSpPr txBox="1"/>
          <p:nvPr/>
        </p:nvSpPr>
        <p:spPr>
          <a:xfrm>
            <a:off x="3154821" y="716748"/>
            <a:ext cx="2645485" cy="2185214"/>
          </a:xfrm>
          <a:prstGeom prst="rect">
            <a:avLst/>
          </a:prstGeom>
          <a:noFill/>
        </p:spPr>
        <p:txBody>
          <a:bodyPr wrap="square" rtlCol="0">
            <a:spAutoFit/>
          </a:bodyPr>
          <a:lstStyle/>
          <a:p>
            <a:endParaRPr lang="en-GB" sz="1200" dirty="0">
              <a:solidFill>
                <a:schemeClr val="bg1"/>
              </a:solidFill>
            </a:endParaRPr>
          </a:p>
          <a:p>
            <a:r>
              <a:rPr lang="en-GB" sz="1400" b="1" dirty="0">
                <a:solidFill>
                  <a:srgbClr val="FFFF00"/>
                </a:solidFill>
              </a:rPr>
              <a:t>TIP: Time is limited so be as </a:t>
            </a:r>
          </a:p>
          <a:p>
            <a:r>
              <a:rPr lang="en-GB" sz="1400" b="1" dirty="0">
                <a:solidFill>
                  <a:srgbClr val="FFFF00"/>
                </a:solidFill>
              </a:rPr>
              <a:t>efficient as you can! </a:t>
            </a:r>
          </a:p>
          <a:p>
            <a:r>
              <a:rPr lang="en-GB" sz="1200" dirty="0">
                <a:solidFill>
                  <a:schemeClr val="bg1"/>
                </a:solidFill>
              </a:rPr>
              <a:t> </a:t>
            </a:r>
            <a:r>
              <a:rPr lang="en-GB" sz="1200" b="1" dirty="0">
                <a:solidFill>
                  <a:schemeClr val="bg1"/>
                </a:solidFill>
              </a:rPr>
              <a:t>Make use of the same props but vary the images with different backgrounds and viewpoints (AO2/AO3) </a:t>
            </a:r>
            <a:endParaRPr lang="en-GB" sz="1200" dirty="0">
              <a:solidFill>
                <a:schemeClr val="bg1"/>
              </a:solidFill>
            </a:endParaRPr>
          </a:p>
          <a:p>
            <a:r>
              <a:rPr lang="en-GB" sz="1200" dirty="0">
                <a:solidFill>
                  <a:schemeClr val="bg1"/>
                </a:solidFill>
              </a:rPr>
              <a:t> </a:t>
            </a:r>
            <a:r>
              <a:rPr lang="en-GB" sz="1200" b="1" dirty="0">
                <a:solidFill>
                  <a:schemeClr val="bg1"/>
                </a:solidFill>
              </a:rPr>
              <a:t>Use your camera phone to do quick shoots when out and about. </a:t>
            </a:r>
            <a:endParaRPr lang="en-GB" sz="1200" dirty="0">
              <a:solidFill>
                <a:schemeClr val="bg1"/>
              </a:solidFill>
            </a:endParaRPr>
          </a:p>
          <a:p>
            <a:endParaRPr lang="en-GB" sz="1200" dirty="0">
              <a:solidFill>
                <a:schemeClr val="bg1"/>
              </a:solidFill>
            </a:endParaRPr>
          </a:p>
          <a:p>
            <a:endParaRPr lang="en-GB" sz="1200" dirty="0">
              <a:solidFill>
                <a:schemeClr val="bg1"/>
              </a:solidFill>
            </a:endParaRPr>
          </a:p>
          <a:p>
            <a:r>
              <a:rPr lang="en-GB" sz="1200" b="1" dirty="0">
                <a:solidFill>
                  <a:schemeClr val="bg1"/>
                </a:solidFill>
              </a:rPr>
              <a:t> </a:t>
            </a:r>
            <a:endParaRPr lang="en-GB" sz="1200" dirty="0">
              <a:solidFill>
                <a:schemeClr val="bg1"/>
              </a:solidFill>
            </a:endParaRPr>
          </a:p>
        </p:txBody>
      </p:sp>
      <p:sp>
        <p:nvSpPr>
          <p:cNvPr id="16" name="TextBox 15"/>
          <p:cNvSpPr txBox="1"/>
          <p:nvPr/>
        </p:nvSpPr>
        <p:spPr>
          <a:xfrm>
            <a:off x="3948942" y="2201392"/>
            <a:ext cx="3299734" cy="1631216"/>
          </a:xfrm>
          <a:prstGeom prst="rect">
            <a:avLst/>
          </a:prstGeom>
          <a:noFill/>
        </p:spPr>
        <p:txBody>
          <a:bodyPr wrap="square" rtlCol="0">
            <a:spAutoFit/>
          </a:bodyPr>
          <a:lstStyle/>
          <a:p>
            <a:endParaRPr lang="en-GB" sz="1400" dirty="0">
              <a:solidFill>
                <a:schemeClr val="bg1"/>
              </a:solidFill>
            </a:endParaRPr>
          </a:p>
          <a:p>
            <a:r>
              <a:rPr lang="en-GB" sz="1600" b="1" dirty="0">
                <a:solidFill>
                  <a:srgbClr val="FFFF00"/>
                </a:solidFill>
              </a:rPr>
              <a:t>TIP: Keep to schedule. </a:t>
            </a:r>
            <a:endParaRPr lang="en-GB" sz="1600" dirty="0">
              <a:solidFill>
                <a:srgbClr val="FFFF00"/>
              </a:solidFill>
            </a:endParaRPr>
          </a:p>
          <a:p>
            <a:r>
              <a:rPr lang="en-GB" sz="1400" dirty="0">
                <a:solidFill>
                  <a:srgbClr val="FFFF00"/>
                </a:solidFill>
              </a:rPr>
              <a:t> </a:t>
            </a:r>
            <a:r>
              <a:rPr lang="en-GB" sz="1400" b="1" dirty="0">
                <a:solidFill>
                  <a:srgbClr val="FFFF00"/>
                </a:solidFill>
              </a:rPr>
              <a:t>Keep on top of the workload</a:t>
            </a:r>
            <a:r>
              <a:rPr lang="en-GB" sz="1400" b="1" dirty="0">
                <a:solidFill>
                  <a:schemeClr val="bg1"/>
                </a:solidFill>
              </a:rPr>
              <a:t> – you’ll be under pressure from all your subjects so use Art as part of your relaxation. </a:t>
            </a:r>
            <a:endParaRPr lang="en-GB" sz="1400" dirty="0">
              <a:solidFill>
                <a:schemeClr val="bg1"/>
              </a:solidFill>
            </a:endParaRPr>
          </a:p>
          <a:p>
            <a:r>
              <a:rPr lang="en-GB" sz="1400" dirty="0">
                <a:solidFill>
                  <a:schemeClr val="bg1"/>
                </a:solidFill>
              </a:rPr>
              <a:t> </a:t>
            </a:r>
            <a:r>
              <a:rPr lang="en-GB" sz="1400" b="1" dirty="0">
                <a:solidFill>
                  <a:schemeClr val="bg1"/>
                </a:solidFill>
              </a:rPr>
              <a:t>The timetable is the minimum expected – for higher grades you’ll need more (!). </a:t>
            </a:r>
            <a:endParaRPr lang="en-GB" sz="1400" dirty="0">
              <a:solidFill>
                <a:schemeClr val="bg1"/>
              </a:solidFill>
            </a:endParaRPr>
          </a:p>
        </p:txBody>
      </p:sp>
      <p:sp>
        <p:nvSpPr>
          <p:cNvPr id="17" name="TextBox 16"/>
          <p:cNvSpPr txBox="1"/>
          <p:nvPr/>
        </p:nvSpPr>
        <p:spPr>
          <a:xfrm>
            <a:off x="6140635" y="3858836"/>
            <a:ext cx="3711209" cy="2923877"/>
          </a:xfrm>
          <a:prstGeom prst="rect">
            <a:avLst/>
          </a:prstGeom>
          <a:noFill/>
        </p:spPr>
        <p:txBody>
          <a:bodyPr wrap="square" rtlCol="0">
            <a:spAutoFit/>
          </a:bodyPr>
          <a:lstStyle/>
          <a:p>
            <a:endParaRPr lang="en-GB" sz="1200" dirty="0">
              <a:solidFill>
                <a:schemeClr val="bg1"/>
              </a:solidFill>
            </a:endParaRPr>
          </a:p>
          <a:p>
            <a:r>
              <a:rPr lang="en-GB" sz="1400" b="1" dirty="0">
                <a:solidFill>
                  <a:srgbClr val="FFFF00"/>
                </a:solidFill>
              </a:rPr>
              <a:t>TIP: Find a sketchbook layout and style that looks good and can be done quickly. </a:t>
            </a:r>
            <a:endParaRPr lang="en-GB" sz="1400" dirty="0">
              <a:solidFill>
                <a:srgbClr val="FFFF00"/>
              </a:solidFill>
            </a:endParaRPr>
          </a:p>
          <a:p>
            <a:r>
              <a:rPr lang="en-GB" sz="1200" dirty="0">
                <a:solidFill>
                  <a:schemeClr val="bg1"/>
                </a:solidFill>
              </a:rPr>
              <a:t> </a:t>
            </a:r>
            <a:r>
              <a:rPr lang="en-GB" sz="1200" b="1" dirty="0">
                <a:solidFill>
                  <a:schemeClr val="bg1"/>
                </a:solidFill>
              </a:rPr>
              <a:t>If working in a physical sketchbook, consider using a  background; layout </a:t>
            </a:r>
            <a:r>
              <a:rPr lang="en-GB" sz="1200" b="1" dirty="0" err="1">
                <a:solidFill>
                  <a:schemeClr val="bg1"/>
                </a:solidFill>
              </a:rPr>
              <a:t>etc</a:t>
            </a:r>
            <a:r>
              <a:rPr lang="en-GB" sz="1200" b="1" dirty="0">
                <a:solidFill>
                  <a:schemeClr val="bg1"/>
                </a:solidFill>
              </a:rPr>
              <a:t>  particular font throughout</a:t>
            </a:r>
          </a:p>
          <a:p>
            <a:endParaRPr lang="en-GB" sz="1200" dirty="0">
              <a:solidFill>
                <a:schemeClr val="bg1"/>
              </a:solidFill>
            </a:endParaRPr>
          </a:p>
          <a:p>
            <a:r>
              <a:rPr lang="en-GB" sz="1200" dirty="0">
                <a:solidFill>
                  <a:schemeClr val="bg1"/>
                </a:solidFill>
              </a:rPr>
              <a:t> </a:t>
            </a:r>
            <a:r>
              <a:rPr lang="en-GB" sz="1200" b="1" dirty="0">
                <a:solidFill>
                  <a:schemeClr val="bg1"/>
                </a:solidFill>
              </a:rPr>
              <a:t>If working digitally, create a master slide or background to speed up your productivity and give a professional, clean look to your pages. </a:t>
            </a:r>
          </a:p>
          <a:p>
            <a:endParaRPr lang="en-GB" sz="1200" dirty="0">
              <a:solidFill>
                <a:schemeClr val="bg1"/>
              </a:solidFill>
            </a:endParaRPr>
          </a:p>
          <a:p>
            <a:r>
              <a:rPr lang="en-GB" sz="1200" dirty="0">
                <a:solidFill>
                  <a:schemeClr val="bg1"/>
                </a:solidFill>
              </a:rPr>
              <a:t> </a:t>
            </a:r>
            <a:r>
              <a:rPr lang="en-GB" sz="1200" b="1" dirty="0">
                <a:solidFill>
                  <a:schemeClr val="bg1"/>
                </a:solidFill>
              </a:rPr>
              <a:t>Each sheet should include a title, reference images, brief information on the photographer, and most importantly your own ideas! (mind maps, photoshoot ideas). </a:t>
            </a:r>
            <a:endParaRPr lang="en-GB" sz="1200" dirty="0">
              <a:solidFill>
                <a:schemeClr val="bg1"/>
              </a:solidFill>
            </a:endParaRPr>
          </a:p>
          <a:p>
            <a:endParaRPr lang="en-GB" sz="1200" dirty="0">
              <a:solidFill>
                <a:schemeClr val="bg1"/>
              </a:solidFill>
            </a:endParaRPr>
          </a:p>
        </p:txBody>
      </p:sp>
      <p:sp>
        <p:nvSpPr>
          <p:cNvPr id="18" name="TextBox 17"/>
          <p:cNvSpPr txBox="1"/>
          <p:nvPr/>
        </p:nvSpPr>
        <p:spPr>
          <a:xfrm>
            <a:off x="536143" y="3219784"/>
            <a:ext cx="2217406" cy="3693319"/>
          </a:xfrm>
          <a:prstGeom prst="rect">
            <a:avLst/>
          </a:prstGeom>
          <a:noFill/>
        </p:spPr>
        <p:txBody>
          <a:bodyPr wrap="square" rtlCol="0">
            <a:spAutoFit/>
          </a:bodyPr>
          <a:lstStyle/>
          <a:p>
            <a:endParaRPr lang="en-GB" sz="1200" dirty="0">
              <a:solidFill>
                <a:schemeClr val="bg1"/>
              </a:solidFill>
            </a:endParaRPr>
          </a:p>
          <a:p>
            <a:r>
              <a:rPr lang="en-GB" sz="1400" b="1" dirty="0">
                <a:solidFill>
                  <a:srgbClr val="FFFF00"/>
                </a:solidFill>
              </a:rPr>
              <a:t>TIP: Do as many photoshoots as possible at one time. </a:t>
            </a:r>
            <a:endParaRPr lang="en-GB" sz="1400" dirty="0">
              <a:solidFill>
                <a:srgbClr val="FFFF00"/>
              </a:solidFill>
            </a:endParaRPr>
          </a:p>
          <a:p>
            <a:r>
              <a:rPr lang="en-GB" sz="1200" dirty="0">
                <a:solidFill>
                  <a:schemeClr val="bg1"/>
                </a:solidFill>
              </a:rPr>
              <a:t> </a:t>
            </a:r>
            <a:r>
              <a:rPr lang="en-GB" sz="1200" b="1" dirty="0">
                <a:solidFill>
                  <a:schemeClr val="bg1"/>
                </a:solidFill>
              </a:rPr>
              <a:t>Often it can be difficult to get the camera equipment, models, props, and studio space together. </a:t>
            </a:r>
          </a:p>
          <a:p>
            <a:endParaRPr lang="en-GB" sz="1200" dirty="0">
              <a:solidFill>
                <a:schemeClr val="bg1"/>
              </a:solidFill>
            </a:endParaRPr>
          </a:p>
          <a:p>
            <a:r>
              <a:rPr lang="en-GB" sz="1200" dirty="0">
                <a:solidFill>
                  <a:schemeClr val="bg1"/>
                </a:solidFill>
              </a:rPr>
              <a:t> </a:t>
            </a:r>
            <a:r>
              <a:rPr lang="en-GB" sz="1200" b="1" dirty="0">
                <a:solidFill>
                  <a:schemeClr val="bg1"/>
                </a:solidFill>
              </a:rPr>
              <a:t>When everything is arranged, take advantage of that by completing as many photoshoots as possible for as many artists as possible. </a:t>
            </a:r>
          </a:p>
          <a:p>
            <a:endParaRPr lang="en-GB" sz="1200" dirty="0">
              <a:solidFill>
                <a:schemeClr val="bg1"/>
              </a:solidFill>
            </a:endParaRPr>
          </a:p>
          <a:p>
            <a:r>
              <a:rPr lang="en-GB" sz="1200" dirty="0">
                <a:solidFill>
                  <a:schemeClr val="bg1"/>
                </a:solidFill>
              </a:rPr>
              <a:t> </a:t>
            </a:r>
            <a:r>
              <a:rPr lang="en-GB" sz="1200" b="1" dirty="0">
                <a:solidFill>
                  <a:schemeClr val="bg1"/>
                </a:solidFill>
              </a:rPr>
              <a:t>Save all the images and edit them later, rather than doing each photoshoot one at a time. </a:t>
            </a:r>
            <a:endParaRPr lang="en-GB" sz="1200" dirty="0">
              <a:solidFill>
                <a:schemeClr val="bg1"/>
              </a:solidFill>
            </a:endParaRPr>
          </a:p>
          <a:p>
            <a:endParaRPr lang="en-GB" sz="1200" dirty="0">
              <a:solidFill>
                <a:schemeClr val="bg1"/>
              </a:solidFill>
            </a:endParaRPr>
          </a:p>
        </p:txBody>
      </p:sp>
    </p:spTree>
    <p:extLst>
      <p:ext uri="{BB962C8B-B14F-4D97-AF65-F5344CB8AC3E}">
        <p14:creationId xmlns:p14="http://schemas.microsoft.com/office/powerpoint/2010/main" val="611097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2812" y="2942431"/>
            <a:ext cx="3248025" cy="2062103"/>
          </a:xfrm>
          <a:prstGeom prst="rect">
            <a:avLst/>
          </a:prstGeom>
          <a:solidFill>
            <a:schemeClr val="tx1"/>
          </a:solidFill>
        </p:spPr>
        <p:txBody>
          <a:bodyPr wrap="square" rtlCol="0">
            <a:spAutoFit/>
          </a:bodyPr>
          <a:lstStyle/>
          <a:p>
            <a:pPr algn="ctr"/>
            <a:r>
              <a:rPr lang="en-GB" sz="3200" dirty="0">
                <a:solidFill>
                  <a:srgbClr val="FFC000"/>
                </a:solidFill>
              </a:rPr>
              <a:t>Example of a simple computer generated mind map</a:t>
            </a:r>
          </a:p>
        </p:txBody>
      </p:sp>
      <p:sp>
        <p:nvSpPr>
          <p:cNvPr id="3" name="Oval 2"/>
          <p:cNvSpPr>
            <a:spLocks noChangeArrowheads="1"/>
          </p:cNvSpPr>
          <p:nvPr/>
        </p:nvSpPr>
        <p:spPr bwMode="auto">
          <a:xfrm>
            <a:off x="419101" y="228600"/>
            <a:ext cx="2857500" cy="1211262"/>
          </a:xfrm>
          <a:prstGeom prst="ellipse">
            <a:avLst/>
          </a:prstGeom>
          <a:solidFill>
            <a:srgbClr val="000000"/>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rgbClr val="FFFFFF"/>
                </a:solidFill>
                <a:effectLst/>
                <a:latin typeface="Arial" panose="020B0604020202020204" pitchFamily="34" charset="0"/>
              </a:rPr>
              <a:t>Observing my subject in detail to emphasise pattern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4" name="Oval 3"/>
          <p:cNvSpPr>
            <a:spLocks noChangeArrowheads="1"/>
          </p:cNvSpPr>
          <p:nvPr/>
        </p:nvSpPr>
        <p:spPr bwMode="auto">
          <a:xfrm>
            <a:off x="3776663" y="414337"/>
            <a:ext cx="3170237" cy="2459038"/>
          </a:xfrm>
          <a:prstGeom prst="ellipse">
            <a:avLst/>
          </a:prstGeom>
          <a:solidFill>
            <a:srgbClr val="000000"/>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FF"/>
                </a:solidFill>
                <a:effectLst/>
                <a:latin typeface="Arial" panose="020B0604020202020204" pitchFamily="34" charset="0"/>
              </a:rPr>
              <a:t>Composition rules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FFFFFF"/>
                </a:solidFill>
                <a:effectLst/>
                <a:latin typeface="Arial" panose="020B0604020202020204" pitchFamily="34" charset="0"/>
              </a:rPr>
              <a:t>Fill the frame / close crop </a:t>
            </a:r>
            <a:r>
              <a:rPr kumimoji="0" lang="en-GB" altLang="en-US" sz="1000" b="0" i="0" u="none" strike="noStrike" cap="none" normalizeH="0" baseline="0">
                <a:ln>
                  <a:noFill/>
                </a:ln>
                <a:solidFill>
                  <a:srgbClr val="FFFFFF"/>
                </a:solidFill>
                <a:effectLst/>
                <a:latin typeface="Arial" panose="020B0604020202020204" pitchFamily="34" charset="0"/>
              </a:rPr>
              <a:t>to obtain    detail and or abstract looking images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FFFFFF"/>
                </a:solidFill>
                <a:effectLst/>
                <a:latin typeface="Arial" panose="020B0604020202020204" pitchFamily="34" charset="0"/>
              </a:rPr>
              <a:t>Rule of thirds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FFFFFF"/>
                </a:solidFill>
                <a:effectLst/>
                <a:latin typeface="Arial" panose="020B0604020202020204" pitchFamily="34" charset="0"/>
              </a:rPr>
              <a:t>Placing the subject within top, bottom,  left  or right of the image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Oval 4"/>
          <p:cNvSpPr>
            <a:spLocks noChangeArrowheads="1"/>
          </p:cNvSpPr>
          <p:nvPr/>
        </p:nvSpPr>
        <p:spPr bwMode="auto">
          <a:xfrm>
            <a:off x="6118327" y="2505075"/>
            <a:ext cx="1971675" cy="1271587"/>
          </a:xfrm>
          <a:prstGeom prst="ellipse">
            <a:avLst/>
          </a:prstGeom>
          <a:noFill/>
          <a:ln w="9525" algn="in">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000000"/>
                </a:solidFill>
                <a:effectLst/>
                <a:latin typeface="Arial" panose="020B0604020202020204" pitchFamily="34" charset="0"/>
              </a:rPr>
              <a:t>Subjects.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000000"/>
                </a:solidFill>
                <a:effectLst/>
                <a:latin typeface="Arial" panose="020B0604020202020204" pitchFamily="34" charset="0"/>
              </a:rPr>
              <a:t>What to           photograph...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Oval 5"/>
          <p:cNvSpPr>
            <a:spLocks noChangeArrowheads="1"/>
          </p:cNvSpPr>
          <p:nvPr/>
        </p:nvSpPr>
        <p:spPr bwMode="auto">
          <a:xfrm>
            <a:off x="2649538" y="3867151"/>
            <a:ext cx="2797175" cy="2457450"/>
          </a:xfrm>
          <a:prstGeom prst="ellipse">
            <a:avLst/>
          </a:prstGeom>
          <a:solidFill>
            <a:srgbClr val="000000"/>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1" u="none" strike="noStrike" cap="none" normalizeH="0" baseline="0" dirty="0">
                <a:ln>
                  <a:noFill/>
                </a:ln>
                <a:solidFill>
                  <a:srgbClr val="FFFFFF"/>
                </a:solidFill>
                <a:effectLst/>
                <a:latin typeface="Arial" panose="020B0604020202020204" pitchFamily="34" charset="0"/>
              </a:rPr>
              <a:t>Rhythm in natural forms in  the environment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FFFF"/>
                </a:solidFill>
                <a:effectLst/>
                <a:latin typeface="Arial" panose="020B0604020202020204" pitchFamily="34" charset="0"/>
              </a:rPr>
              <a:t>Flowers / plants, dried or dead flowers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FFFF"/>
                </a:solidFill>
                <a:effectLst/>
                <a:latin typeface="Arial" panose="020B0604020202020204" pitchFamily="34" charset="0"/>
              </a:rPr>
              <a:t>Water ripples/ reflections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FFFF"/>
                </a:solidFill>
                <a:effectLst/>
                <a:latin typeface="Arial" panose="020B0604020202020204" pitchFamily="34" charset="0"/>
              </a:rPr>
              <a:t>Shells, seeds, pine cones, leaves, bark, wood,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FFFF"/>
                </a:solidFill>
                <a:effectLst/>
                <a:latin typeface="Arial" panose="020B0604020202020204" pitchFamily="34" charset="0"/>
              </a:rPr>
              <a:t>Insects, sand ripples, texture in natural stone, skulls.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FFFF"/>
                </a:solidFill>
                <a:effectLst/>
                <a:latin typeface="Arial" panose="020B0604020202020204" pitchFamily="34" charset="0"/>
              </a:rPr>
              <a:t>Portraits, tattoos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Oval 6"/>
          <p:cNvSpPr>
            <a:spLocks noChangeArrowheads="1"/>
          </p:cNvSpPr>
          <p:nvPr/>
        </p:nvSpPr>
        <p:spPr bwMode="auto">
          <a:xfrm>
            <a:off x="7929563" y="90487"/>
            <a:ext cx="2619375" cy="2714626"/>
          </a:xfrm>
          <a:prstGeom prst="ellipse">
            <a:avLst/>
          </a:prstGeom>
          <a:solidFill>
            <a:srgbClr val="000000"/>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dirty="0">
                <a:ln>
                  <a:noFill/>
                </a:ln>
                <a:solidFill>
                  <a:srgbClr val="FFFFFF"/>
                </a:solidFill>
                <a:effectLst/>
                <a:latin typeface="Arial" panose="020B0604020202020204" pitchFamily="34" charset="0"/>
              </a:rPr>
              <a:t>Ideas for shoots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Close up sections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Observe my  objects in close up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Create  abstract   images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Observe my subject in Low Key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Backlighting of objects to create silhouettes / to see the structure of natural forms in more detail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800" b="1" i="1" u="none" strike="noStrike" cap="none" normalizeH="0" baseline="0" dirty="0">
              <a:ln>
                <a:noFill/>
              </a:ln>
              <a:solidFill>
                <a:srgbClr val="FFFFFF"/>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Create exaggerated shadows of my subject using lamps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Reflect ions  in mirrors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800" b="1" i="1" u="none" strike="noStrike" cap="none" normalizeH="0" baseline="0" dirty="0">
              <a:ln>
                <a:noFill/>
              </a:ln>
              <a:solidFill>
                <a:srgbClr val="FFFFFF"/>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1" u="none" strike="noStrike" cap="none" normalizeH="0" baseline="0" dirty="0">
                <a:ln>
                  <a:noFill/>
                </a:ln>
                <a:solidFill>
                  <a:srgbClr val="FFFFFF"/>
                </a:solidFill>
                <a:effectLst/>
                <a:latin typeface="Arial" panose="020B0604020202020204" pitchFamily="34" charset="0"/>
              </a:rPr>
              <a:t>Observe objects reflected in  water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Oval 7"/>
          <p:cNvSpPr>
            <a:spLocks noChangeArrowheads="1"/>
          </p:cNvSpPr>
          <p:nvPr/>
        </p:nvSpPr>
        <p:spPr bwMode="auto">
          <a:xfrm>
            <a:off x="93662" y="1439862"/>
            <a:ext cx="2571751" cy="2024916"/>
          </a:xfrm>
          <a:prstGeom prst="ellipse">
            <a:avLst/>
          </a:prstGeom>
          <a:solidFill>
            <a:srgbClr val="000000"/>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a:ln>
                  <a:noFill/>
                </a:ln>
                <a:solidFill>
                  <a:srgbClr val="FFFFFF"/>
                </a:solidFill>
                <a:effectLst/>
                <a:latin typeface="Arial" panose="020B0604020202020204" pitchFamily="34" charset="0"/>
              </a:rPr>
              <a:t>Photographers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Henry Troup—sand ripples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Edward Weston—Shadows/ Low Key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Andy Small—flowers/ fruit close up / rhythm structure</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000" dirty="0">
                <a:solidFill>
                  <a:srgbClr val="FFFFFF"/>
                </a:solidFill>
                <a:latin typeface="Arial" panose="020B0604020202020204" pitchFamily="34" charset="0"/>
              </a:rPr>
              <a:t>Marc Anderson – Bark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Paul Canning – Natural forms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rgbClr val="FFFFFF"/>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rgbClr val="FFFFFF"/>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Oval 8"/>
          <p:cNvSpPr>
            <a:spLocks noChangeArrowheads="1"/>
          </p:cNvSpPr>
          <p:nvPr/>
        </p:nvSpPr>
        <p:spPr bwMode="auto">
          <a:xfrm>
            <a:off x="5588000" y="3867150"/>
            <a:ext cx="2822688" cy="2838387"/>
          </a:xfrm>
          <a:prstGeom prst="ellipse">
            <a:avLst/>
          </a:prstGeom>
          <a:noFill/>
          <a:ln w="9525" algn="in">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dirty="0">
                <a:ln>
                  <a:noFill/>
                </a:ln>
                <a:solidFill>
                  <a:srgbClr val="000000"/>
                </a:solidFill>
                <a:effectLst/>
                <a:latin typeface="Arial" panose="020B0604020202020204" pitchFamily="34" charset="0"/>
              </a:rPr>
              <a:t>Experimental ideas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000000"/>
                </a:solidFill>
                <a:effectLst/>
                <a:latin typeface="Arial" panose="020B0604020202020204" pitchFamily="34" charset="0"/>
              </a:rPr>
              <a:t>Layering images using </a:t>
            </a:r>
            <a:r>
              <a:rPr kumimoji="0" lang="en-GB" altLang="en-US" sz="1000" b="1" i="1" u="none" strike="noStrike" cap="none" normalizeH="0" baseline="0" dirty="0" err="1">
                <a:ln>
                  <a:noFill/>
                </a:ln>
                <a:solidFill>
                  <a:srgbClr val="000000"/>
                </a:solidFill>
                <a:effectLst/>
                <a:latin typeface="Arial" panose="020B0604020202020204" pitchFamily="34" charset="0"/>
              </a:rPr>
              <a:t>PixLR</a:t>
            </a:r>
            <a:r>
              <a:rPr kumimoji="0" lang="en-GB" altLang="en-US" sz="1000" b="1" i="1" u="none" strike="noStrike" cap="none" normalizeH="0" baseline="0" dirty="0">
                <a:ln>
                  <a:noFill/>
                </a:ln>
                <a:solidFill>
                  <a:srgbClr val="000000"/>
                </a:solidFill>
                <a:effectLst/>
                <a:latin typeface="Arial" panose="020B0604020202020204" pitchFamily="34" charset="0"/>
              </a:rPr>
              <a:t> / Photoshop,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1" i="1" u="none" strike="noStrike" cap="none" normalizeH="0" baseline="0" dirty="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000000"/>
                </a:solidFill>
                <a:effectLst/>
                <a:latin typeface="Arial" panose="020B0604020202020204" pitchFamily="34" charset="0"/>
              </a:rPr>
              <a:t>Transfer images onto surfaces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000000"/>
                </a:solidFill>
                <a:effectLst/>
                <a:latin typeface="Arial" panose="020B0604020202020204" pitchFamily="34" charset="0"/>
              </a:rPr>
              <a:t>(Acetate, tracing paper, fabric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1" i="1" u="none" strike="noStrike" cap="none" normalizeH="0" baseline="0" dirty="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000000"/>
                </a:solidFill>
                <a:effectLst/>
                <a:latin typeface="Arial" panose="020B0604020202020204" pitchFamily="34" charset="0"/>
              </a:rPr>
              <a:t>Photographing objects under  coloured light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000" b="1" i="1" u="none" strike="noStrike" cap="none" normalizeH="0" baseline="0" dirty="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000000"/>
                </a:solidFill>
                <a:effectLst/>
                <a:latin typeface="Arial" panose="020B0604020202020204" pitchFamily="34" charset="0"/>
              </a:rPr>
              <a:t>Backlighting of objects to create see through x ray type images to emphasise pattern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8201" name="AutoShape 9"/>
          <p:cNvCxnSpPr>
            <a:cxnSpLocks noChangeShapeType="1"/>
          </p:cNvCxnSpPr>
          <p:nvPr/>
        </p:nvCxnSpPr>
        <p:spPr bwMode="auto">
          <a:xfrm flipV="1">
            <a:off x="7532688" y="2305050"/>
            <a:ext cx="295275" cy="115888"/>
          </a:xfrm>
          <a:prstGeom prst="straightConnector1">
            <a:avLst/>
          </a:prstGeom>
          <a:noFill/>
          <a:ln w="952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8202" name="AutoShape 10"/>
          <p:cNvCxnSpPr>
            <a:cxnSpLocks noChangeShapeType="1"/>
          </p:cNvCxnSpPr>
          <p:nvPr/>
        </p:nvCxnSpPr>
        <p:spPr bwMode="auto">
          <a:xfrm flipH="1">
            <a:off x="4492625" y="3343275"/>
            <a:ext cx="1363560" cy="523875"/>
          </a:xfrm>
          <a:prstGeom prst="straightConnector1">
            <a:avLst/>
          </a:prstGeom>
          <a:noFill/>
          <a:ln w="952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8203" name="AutoShape 11"/>
          <p:cNvCxnSpPr>
            <a:cxnSpLocks noChangeShapeType="1"/>
          </p:cNvCxnSpPr>
          <p:nvPr/>
        </p:nvCxnSpPr>
        <p:spPr bwMode="auto">
          <a:xfrm flipH="1">
            <a:off x="2413398" y="1202235"/>
            <a:ext cx="742156" cy="543854"/>
          </a:xfrm>
          <a:prstGeom prst="straightConnector1">
            <a:avLst/>
          </a:prstGeom>
          <a:noFill/>
          <a:ln w="952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8204" name="AutoShape 12"/>
          <p:cNvCxnSpPr>
            <a:cxnSpLocks noChangeShapeType="1"/>
          </p:cNvCxnSpPr>
          <p:nvPr/>
        </p:nvCxnSpPr>
        <p:spPr bwMode="auto">
          <a:xfrm>
            <a:off x="3292475" y="547687"/>
            <a:ext cx="563563" cy="253475"/>
          </a:xfrm>
          <a:prstGeom prst="straightConnector1">
            <a:avLst/>
          </a:prstGeom>
          <a:noFill/>
          <a:ln w="952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pic>
        <p:nvPicPr>
          <p:cNvPr id="8205" name="Picture 13" descr="244971_550x550_mb_art_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6038" y="2703513"/>
            <a:ext cx="576262" cy="874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6" name="Picture 14" descr="a0fbd750a6095f1708ba4212df3593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0675" y="1491726"/>
            <a:ext cx="719137" cy="108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7" name="Picture 15" descr="f444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4885" y="2708275"/>
            <a:ext cx="623888"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12" name="Picture 20" descr="Image result for shell photograph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213" y="133350"/>
            <a:ext cx="685800"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13" name="Picture 21" descr="Image result for shell photograph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7075" y="1279525"/>
            <a:ext cx="754063"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15" name="Picture 23" descr="Image result for shell photograph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253" y="5819774"/>
            <a:ext cx="854592" cy="8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p:cNvPicPr>
            <a:picLocks noChangeAspect="1"/>
          </p:cNvPicPr>
          <p:nvPr/>
        </p:nvPicPr>
        <p:blipFill>
          <a:blip r:embed="rId8"/>
          <a:stretch>
            <a:fillRect/>
          </a:stretch>
        </p:blipFill>
        <p:spPr>
          <a:xfrm>
            <a:off x="282178" y="3533378"/>
            <a:ext cx="1600994" cy="1600994"/>
          </a:xfrm>
          <a:prstGeom prst="rect">
            <a:avLst/>
          </a:prstGeom>
        </p:spPr>
      </p:pic>
      <p:pic>
        <p:nvPicPr>
          <p:cNvPr id="14" name="Picture 13"/>
          <p:cNvPicPr>
            <a:picLocks noChangeAspect="1"/>
          </p:cNvPicPr>
          <p:nvPr/>
        </p:nvPicPr>
        <p:blipFill>
          <a:blip r:embed="rId9"/>
          <a:stretch>
            <a:fillRect/>
          </a:stretch>
        </p:blipFill>
        <p:spPr>
          <a:xfrm>
            <a:off x="319590" y="5202972"/>
            <a:ext cx="1528261" cy="1521616"/>
          </a:xfrm>
          <a:prstGeom prst="rect">
            <a:avLst/>
          </a:prstGeom>
        </p:spPr>
      </p:pic>
      <p:pic>
        <p:nvPicPr>
          <p:cNvPr id="15" name="Picture 14"/>
          <p:cNvPicPr>
            <a:picLocks noChangeAspect="1"/>
          </p:cNvPicPr>
          <p:nvPr/>
        </p:nvPicPr>
        <p:blipFill>
          <a:blip r:embed="rId10"/>
          <a:stretch>
            <a:fillRect/>
          </a:stretch>
        </p:blipFill>
        <p:spPr>
          <a:xfrm>
            <a:off x="2282825" y="3140869"/>
            <a:ext cx="737584" cy="1120380"/>
          </a:xfrm>
          <a:prstGeom prst="rect">
            <a:avLst/>
          </a:prstGeom>
        </p:spPr>
      </p:pic>
      <p:pic>
        <p:nvPicPr>
          <p:cNvPr id="17" name="Picture 16"/>
          <p:cNvPicPr>
            <a:picLocks noChangeAspect="1"/>
          </p:cNvPicPr>
          <p:nvPr/>
        </p:nvPicPr>
        <p:blipFill>
          <a:blip r:embed="rId11"/>
          <a:stretch>
            <a:fillRect/>
          </a:stretch>
        </p:blipFill>
        <p:spPr>
          <a:xfrm>
            <a:off x="8543925" y="5237162"/>
            <a:ext cx="1852612" cy="1374780"/>
          </a:xfrm>
          <a:prstGeom prst="rect">
            <a:avLst/>
          </a:prstGeom>
        </p:spPr>
      </p:pic>
      <p:pic>
        <p:nvPicPr>
          <p:cNvPr id="18" name="Picture 17"/>
          <p:cNvPicPr>
            <a:picLocks noChangeAspect="1"/>
          </p:cNvPicPr>
          <p:nvPr/>
        </p:nvPicPr>
        <p:blipFill>
          <a:blip r:embed="rId12"/>
          <a:stretch>
            <a:fillRect/>
          </a:stretch>
        </p:blipFill>
        <p:spPr>
          <a:xfrm>
            <a:off x="10529774" y="5237162"/>
            <a:ext cx="1601900" cy="1081939"/>
          </a:xfrm>
          <a:prstGeom prst="rect">
            <a:avLst/>
          </a:prstGeom>
        </p:spPr>
      </p:pic>
      <p:pic>
        <p:nvPicPr>
          <p:cNvPr id="20" name="Picture 19"/>
          <p:cNvPicPr>
            <a:picLocks noChangeAspect="1"/>
          </p:cNvPicPr>
          <p:nvPr/>
        </p:nvPicPr>
        <p:blipFill>
          <a:blip r:embed="rId13"/>
          <a:stretch>
            <a:fillRect/>
          </a:stretch>
        </p:blipFill>
        <p:spPr>
          <a:xfrm>
            <a:off x="10647363" y="157162"/>
            <a:ext cx="1376588" cy="916221"/>
          </a:xfrm>
          <a:prstGeom prst="rect">
            <a:avLst/>
          </a:prstGeom>
        </p:spPr>
      </p:pic>
      <p:pic>
        <p:nvPicPr>
          <p:cNvPr id="21" name="Picture 20"/>
          <p:cNvPicPr>
            <a:picLocks noChangeAspect="1"/>
          </p:cNvPicPr>
          <p:nvPr/>
        </p:nvPicPr>
        <p:blipFill>
          <a:blip r:embed="rId14"/>
          <a:stretch>
            <a:fillRect/>
          </a:stretch>
        </p:blipFill>
        <p:spPr>
          <a:xfrm>
            <a:off x="10798855" y="1162050"/>
            <a:ext cx="1063738" cy="959642"/>
          </a:xfrm>
          <a:prstGeom prst="rect">
            <a:avLst/>
          </a:prstGeom>
        </p:spPr>
      </p:pic>
    </p:spTree>
    <p:extLst>
      <p:ext uri="{BB962C8B-B14F-4D97-AF65-F5344CB8AC3E}">
        <p14:creationId xmlns:p14="http://schemas.microsoft.com/office/powerpoint/2010/main" val="241501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956" y="155310"/>
            <a:ext cx="4659086" cy="1384995"/>
          </a:xfrm>
          <a:prstGeom prst="rect">
            <a:avLst/>
          </a:prstGeom>
          <a:noFill/>
        </p:spPr>
        <p:txBody>
          <a:bodyPr wrap="square" rtlCol="0">
            <a:spAutoFit/>
          </a:bodyPr>
          <a:lstStyle/>
          <a:p>
            <a:r>
              <a:rPr lang="en-GB" sz="2800" dirty="0"/>
              <a:t>How to create an Artist / Photographer influence page for photography</a:t>
            </a:r>
          </a:p>
        </p:txBody>
      </p:sp>
      <p:pic>
        <p:nvPicPr>
          <p:cNvPr id="3" name="Picture 2" descr="Image result for GCSE ARTIST SHE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646" y="67966"/>
            <a:ext cx="4650377" cy="54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 Box 3"/>
          <p:cNvSpPr txBox="1">
            <a:spLocks noChangeArrowheads="1"/>
          </p:cNvSpPr>
          <p:nvPr/>
        </p:nvSpPr>
        <p:spPr bwMode="auto">
          <a:xfrm>
            <a:off x="6966856" y="5251270"/>
            <a:ext cx="5146767" cy="169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0000"/>
                </a:solidFill>
                <a:effectLst/>
                <a:latin typeface="Tahoma" panose="020B0604030504040204" pitchFamily="34" charset="0"/>
              </a:rPr>
              <a:t>5. </a:t>
            </a:r>
            <a:r>
              <a:rPr kumimoji="0" lang="en-GB" altLang="en-US" sz="900" b="1" i="0" u="none" strike="noStrike" cap="none" normalizeH="0" baseline="0" dirty="0">
                <a:ln>
                  <a:noFill/>
                </a:ln>
                <a:solidFill>
                  <a:srgbClr val="000000"/>
                </a:solidFill>
                <a:effectLst/>
                <a:latin typeface="Verdana" panose="020B0604030504040204" pitchFamily="34" charset="0"/>
              </a:rPr>
              <a:t>Artist / photographer response</a:t>
            </a:r>
            <a:r>
              <a:rPr kumimoji="0" lang="en-GB" altLang="en-US" sz="900" b="1" i="0" u="none" strike="noStrike" cap="none" normalizeH="0" baseline="0" dirty="0">
                <a:ln>
                  <a:noFill/>
                </a:ln>
                <a:solidFill>
                  <a:srgbClr val="000000"/>
                </a:solidFill>
                <a:effectLst/>
                <a:latin typeface="Tahom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Calibri" panose="020F0502020204030204" pitchFamily="34" charset="0"/>
              </a:rPr>
              <a:t>Explain </a:t>
            </a:r>
            <a:r>
              <a:rPr kumimoji="0" lang="en-GB" altLang="en-US" sz="1000" b="0" i="0" u="none" strike="noStrike" cap="none" normalizeH="0" baseline="0" dirty="0">
                <a:ln>
                  <a:noFill/>
                </a:ln>
                <a:solidFill>
                  <a:srgbClr val="000000"/>
                </a:solidFill>
                <a:effectLst/>
                <a:latin typeface="Arial" panose="020B0604020202020204" pitchFamily="34" charset="0"/>
              </a:rPr>
              <a:t>how </a:t>
            </a:r>
            <a:r>
              <a:rPr kumimoji="0" lang="en-GB" altLang="en-US" sz="1000" b="0" i="0" u="none" strike="noStrike" cap="none" normalizeH="0" baseline="0" dirty="0">
                <a:ln>
                  <a:noFill/>
                </a:ln>
                <a:solidFill>
                  <a:srgbClr val="000000"/>
                </a:solidFill>
                <a:effectLst/>
                <a:latin typeface="Tahoma" panose="020B0604030504040204" pitchFamily="34" charset="0"/>
              </a:rPr>
              <a:t>the artist/photographer going to  influence the creation of your own images?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Tahoma" panose="020B0604030504040204" pitchFamily="34" charset="0"/>
              </a:rPr>
              <a:t>Add a study using one of YOUR  own images and  recreate it using the style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Tahoma" panose="020B0604030504040204" pitchFamily="34" charset="0"/>
              </a:rPr>
              <a:t>your chosen artist.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rgbClr val="000000"/>
              </a:solidFill>
              <a:effectLst/>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rgbClr val="000000"/>
                </a:solidFill>
                <a:effectLst/>
                <a:latin typeface="Arial" panose="020B0604020202020204" pitchFamily="34" charset="0"/>
              </a:rPr>
              <a:t>  I intend to interpret the technique / style of this artists / photographer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rgbClr val="000000"/>
                </a:solidFill>
                <a:effectLst/>
                <a:latin typeface="Arial" panose="020B0604020202020204" pitchFamily="34" charset="0"/>
              </a:rPr>
              <a:t>(using similar subject matter / colours/ composition/ techniques and media/ creating the same mood/ concept)</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287858" y="2272190"/>
            <a:ext cx="3448867" cy="671304"/>
          </a:xfrm>
          <a:prstGeom prst="rect">
            <a:avLst/>
          </a:prstGeom>
          <a:solidFill>
            <a:schemeClr val="tx1"/>
          </a:solidFill>
        </p:spPr>
        <p:txBody>
          <a:bodyPr wrap="square" rtlCol="0">
            <a:spAutoFit/>
          </a:bodyPr>
          <a:lstStyle/>
          <a:p>
            <a:r>
              <a:rPr lang="en-GB" sz="3600" dirty="0">
                <a:solidFill>
                  <a:schemeClr val="bg1"/>
                </a:solidFill>
              </a:rPr>
              <a:t>Success Criteria </a:t>
            </a:r>
          </a:p>
        </p:txBody>
      </p:sp>
      <p:cxnSp>
        <p:nvCxnSpPr>
          <p:cNvPr id="6" name="Straight Arrow Connector 5"/>
          <p:cNvCxnSpPr/>
          <p:nvPr/>
        </p:nvCxnSpPr>
        <p:spPr>
          <a:xfrm flipV="1">
            <a:off x="3554186" y="887195"/>
            <a:ext cx="3373483" cy="2528203"/>
          </a:xfrm>
          <a:prstGeom prst="straightConnector1">
            <a:avLst/>
          </a:prstGeom>
          <a:ln w="3810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752850" y="1381125"/>
            <a:ext cx="3174819" cy="2116543"/>
          </a:xfrm>
          <a:prstGeom prst="straightConnector1">
            <a:avLst/>
          </a:prstGeom>
          <a:ln w="3810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96255" y="2340549"/>
            <a:ext cx="3030583" cy="1524473"/>
          </a:xfrm>
          <a:prstGeom prst="straightConnector1">
            <a:avLst/>
          </a:prstGeom>
          <a:ln w="3810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1"/>
          </p:cNvCxnSpPr>
          <p:nvPr/>
        </p:nvCxnSpPr>
        <p:spPr>
          <a:xfrm flipV="1">
            <a:off x="3833060" y="2802988"/>
            <a:ext cx="3020586" cy="1338828"/>
          </a:xfrm>
          <a:prstGeom prst="straightConnector1">
            <a:avLst/>
          </a:prstGeom>
          <a:ln w="3810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36725" y="4457092"/>
            <a:ext cx="3090113" cy="994474"/>
          </a:xfrm>
          <a:prstGeom prst="straightConnector1">
            <a:avLst/>
          </a:prstGeom>
          <a:ln w="38100">
            <a:headEnd w="lg" len="med"/>
            <a:tailEnd type="triangle"/>
          </a:ln>
        </p:spPr>
        <p:style>
          <a:lnRef idx="1">
            <a:schemeClr val="accent1"/>
          </a:lnRef>
          <a:fillRef idx="0">
            <a:schemeClr val="accent1"/>
          </a:fillRef>
          <a:effectRef idx="0">
            <a:schemeClr val="accent1"/>
          </a:effectRef>
          <a:fontRef idx="minor">
            <a:schemeClr val="tx1"/>
          </a:fontRef>
        </p:style>
      </p:cxnSp>
      <p:sp useBgFill="1">
        <p:nvSpPr>
          <p:cNvPr id="11" name="TextBox 10"/>
          <p:cNvSpPr txBox="1"/>
          <p:nvPr/>
        </p:nvSpPr>
        <p:spPr>
          <a:xfrm>
            <a:off x="7772400" y="2439396"/>
            <a:ext cx="2679791" cy="246221"/>
          </a:xfrm>
          <a:prstGeom prst="rect">
            <a:avLst/>
          </a:prstGeom>
        </p:spPr>
        <p:txBody>
          <a:bodyPr wrap="square" rtlCol="0">
            <a:spAutoFit/>
          </a:bodyPr>
          <a:lstStyle/>
          <a:p>
            <a:r>
              <a:rPr lang="en-GB" sz="1000" b="1" dirty="0">
                <a:latin typeface="Arial Black" panose="020B0A04020102020204" pitchFamily="34" charset="0"/>
              </a:rPr>
              <a:t>PHOTOGRAPHS “IN THE STYLE OF” </a:t>
            </a:r>
          </a:p>
        </p:txBody>
      </p:sp>
      <p:sp>
        <p:nvSpPr>
          <p:cNvPr id="12" name="TextBox 11"/>
          <p:cNvSpPr txBox="1"/>
          <p:nvPr/>
        </p:nvSpPr>
        <p:spPr>
          <a:xfrm>
            <a:off x="6992167" y="182880"/>
            <a:ext cx="4093844" cy="461665"/>
          </a:xfrm>
          <a:prstGeom prst="rect">
            <a:avLst/>
          </a:prstGeom>
          <a:solidFill>
            <a:schemeClr val="tx1"/>
          </a:solidFill>
        </p:spPr>
        <p:txBody>
          <a:bodyPr wrap="square" rtlCol="0">
            <a:spAutoFit/>
          </a:bodyPr>
          <a:lstStyle/>
          <a:p>
            <a:r>
              <a:rPr lang="en-GB" sz="2400" b="1" dirty="0">
                <a:solidFill>
                  <a:schemeClr val="bg1"/>
                </a:solidFill>
              </a:rPr>
              <a:t>Photographer research</a:t>
            </a:r>
          </a:p>
        </p:txBody>
      </p:sp>
      <p:sp>
        <p:nvSpPr>
          <p:cNvPr id="13" name="TextBox 12"/>
          <p:cNvSpPr txBox="1"/>
          <p:nvPr/>
        </p:nvSpPr>
        <p:spPr>
          <a:xfrm>
            <a:off x="287858" y="2943494"/>
            <a:ext cx="3448867" cy="3693319"/>
          </a:xfrm>
          <a:prstGeom prst="rect">
            <a:avLst/>
          </a:prstGeom>
          <a:solidFill>
            <a:schemeClr val="tx1"/>
          </a:solidFill>
        </p:spPr>
        <p:txBody>
          <a:bodyPr wrap="square" rtlCol="0">
            <a:spAutoFit/>
          </a:bodyPr>
          <a:lstStyle/>
          <a:p>
            <a:r>
              <a:rPr lang="en-GB" dirty="0">
                <a:solidFill>
                  <a:schemeClr val="bg1"/>
                </a:solidFill>
              </a:rPr>
              <a:t>1.Artist/ Photographers name</a:t>
            </a:r>
          </a:p>
          <a:p>
            <a:r>
              <a:rPr lang="en-GB" dirty="0">
                <a:solidFill>
                  <a:schemeClr val="bg1"/>
                </a:solidFill>
              </a:rPr>
              <a:t>2.Images – include images of the work by the your chosen photographer Photo</a:t>
            </a:r>
          </a:p>
          <a:p>
            <a:r>
              <a:rPr lang="en-GB" dirty="0">
                <a:solidFill>
                  <a:schemeClr val="bg1"/>
                </a:solidFill>
              </a:rPr>
              <a:t>3. Analysis – use analysing artists prompt sheet</a:t>
            </a:r>
          </a:p>
          <a:p>
            <a:r>
              <a:rPr lang="en-GB" dirty="0">
                <a:solidFill>
                  <a:schemeClr val="bg1"/>
                </a:solidFill>
              </a:rPr>
              <a:t>4. Photographs in the style of or an interpretation of your chosen photographers work</a:t>
            </a:r>
          </a:p>
          <a:p>
            <a:r>
              <a:rPr lang="en-GB" dirty="0">
                <a:solidFill>
                  <a:schemeClr val="bg1"/>
                </a:solidFill>
              </a:rPr>
              <a:t>5. Explain how the work of your chosen photographer is going to influence your own</a:t>
            </a:r>
          </a:p>
          <a:p>
            <a:endParaRPr lang="en-GB" dirty="0"/>
          </a:p>
        </p:txBody>
      </p:sp>
    </p:spTree>
    <p:extLst>
      <p:ext uri="{BB962C8B-B14F-4D97-AF65-F5344CB8AC3E}">
        <p14:creationId xmlns:p14="http://schemas.microsoft.com/office/powerpoint/2010/main" val="4039758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0891" y="539931"/>
            <a:ext cx="11103429" cy="5324535"/>
          </a:xfrm>
          <a:prstGeom prst="rect">
            <a:avLst/>
          </a:prstGeom>
          <a:noFill/>
        </p:spPr>
        <p:txBody>
          <a:bodyPr wrap="square" rtlCol="0">
            <a:spAutoFit/>
          </a:bodyPr>
          <a:lstStyle/>
          <a:p>
            <a:r>
              <a:rPr lang="en-GB" sz="4000" dirty="0">
                <a:solidFill>
                  <a:srgbClr val="FFC000"/>
                </a:solidFill>
              </a:rPr>
              <a:t>Summary</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Choose question wisely, make sure that subject matter is accessible to you</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Discuss with staff your ideas BEFORE starting.</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Create a  written and visual map of ideas relating to your question title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Research appropriate photographers who will influence your work</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Listen to advice and guidance, your teachers want you to achieve your full potential</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endParaRPr lang="en-GB" dirty="0">
              <a:solidFill>
                <a:schemeClr val="bg1"/>
              </a:solidFill>
            </a:endParaRPr>
          </a:p>
          <a:p>
            <a:pPr algn="ctr"/>
            <a:r>
              <a:rPr lang="en-GB" sz="4800" dirty="0">
                <a:solidFill>
                  <a:schemeClr val="bg1"/>
                </a:solidFill>
              </a:rPr>
              <a:t>Good luck!</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98617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343987" y="2924515"/>
            <a:ext cx="4423955" cy="3416320"/>
          </a:xfrm>
          <a:prstGeom prst="rect">
            <a:avLst/>
          </a:prstGeom>
          <a:noFill/>
        </p:spPr>
        <p:txBody>
          <a:bodyPr wrap="square" rtlCol="0">
            <a:spAutoFit/>
          </a:bodyPr>
          <a:lstStyle/>
          <a:p>
            <a:r>
              <a:rPr lang="en-GB" b="1" dirty="0"/>
              <a:t>Perhaps consider</a:t>
            </a:r>
          </a:p>
          <a:p>
            <a:pPr marL="285750" indent="-285750">
              <a:buFont typeface="Arial" panose="020B0604020202020204" pitchFamily="34" charset="0"/>
              <a:buChar char="•"/>
            </a:pPr>
            <a:r>
              <a:rPr lang="en-GB" dirty="0"/>
              <a:t>Reasons for crowds of people and types of crowds (birds/ animals?)plus locations</a:t>
            </a:r>
          </a:p>
          <a:p>
            <a:pPr marL="285750" indent="-285750">
              <a:buFont typeface="Arial" panose="020B0604020202020204" pitchFamily="34" charset="0"/>
              <a:buChar char="•"/>
            </a:pPr>
            <a:r>
              <a:rPr lang="en-GB" dirty="0"/>
              <a:t>(sporting events, concerts, demonstrations, shopping, protests, conferences, queues, corridors </a:t>
            </a:r>
            <a:r>
              <a:rPr lang="en-GB" dirty="0" err="1"/>
              <a:t>etc</a:t>
            </a:r>
            <a:r>
              <a:rPr lang="en-GB" dirty="0"/>
              <a:t>)</a:t>
            </a:r>
          </a:p>
          <a:p>
            <a:pPr marL="285750" indent="-285750">
              <a:buFont typeface="Arial" panose="020B0604020202020204" pitchFamily="34" charset="0"/>
              <a:buChar char="•"/>
            </a:pPr>
            <a:r>
              <a:rPr lang="en-GB" dirty="0"/>
              <a:t>Locations - Sport events, cafes, shops</a:t>
            </a:r>
          </a:p>
          <a:p>
            <a:pPr marL="285750" indent="-285750">
              <a:buFont typeface="Arial" panose="020B0604020202020204" pitchFamily="34" charset="0"/>
              <a:buChar char="•"/>
            </a:pPr>
            <a:r>
              <a:rPr lang="en-GB" dirty="0"/>
              <a:t>Flocks of Birds flying, feeding, animals </a:t>
            </a:r>
          </a:p>
          <a:p>
            <a:pPr marL="285750" indent="-285750">
              <a:buFont typeface="Arial" panose="020B0604020202020204" pitchFamily="34" charset="0"/>
              <a:buChar char="•"/>
            </a:pPr>
            <a:r>
              <a:rPr lang="en-GB" dirty="0"/>
              <a:t>How accessible is this question to you</a:t>
            </a:r>
          </a:p>
          <a:p>
            <a:pPr marL="285750" indent="-285750">
              <a:buFont typeface="Arial" panose="020B0604020202020204" pitchFamily="34" charset="0"/>
              <a:buChar char="•"/>
            </a:pPr>
            <a:r>
              <a:rPr lang="en-GB" dirty="0"/>
              <a:t>Colours you could pick out in crowds? The way someone is dressed? Things which “stand out” in a crowd </a:t>
            </a:r>
          </a:p>
        </p:txBody>
      </p:sp>
      <p:sp>
        <p:nvSpPr>
          <p:cNvPr id="5" name="TextBox 4"/>
          <p:cNvSpPr txBox="1"/>
          <p:nvPr/>
        </p:nvSpPr>
        <p:spPr>
          <a:xfrm>
            <a:off x="343987" y="458597"/>
            <a:ext cx="4828902" cy="1015663"/>
          </a:xfrm>
          <a:prstGeom prst="rect">
            <a:avLst/>
          </a:prstGeom>
          <a:noFill/>
        </p:spPr>
        <p:txBody>
          <a:bodyPr wrap="square" rtlCol="0">
            <a:spAutoFit/>
          </a:bodyPr>
          <a:lstStyle/>
          <a:p>
            <a:r>
              <a:rPr lang="en-GB" sz="6000" dirty="0">
                <a:latin typeface="Cooper Black" panose="0208090404030B020404" pitchFamily="18" charset="0"/>
              </a:rPr>
              <a:t>Crowds</a:t>
            </a:r>
          </a:p>
        </p:txBody>
      </p:sp>
      <p:sp>
        <p:nvSpPr>
          <p:cNvPr id="3" name="TextBox 2"/>
          <p:cNvSpPr txBox="1"/>
          <p:nvPr/>
        </p:nvSpPr>
        <p:spPr>
          <a:xfrm>
            <a:off x="5582193" y="5312229"/>
            <a:ext cx="6096001" cy="1200329"/>
          </a:xfrm>
          <a:prstGeom prst="rect">
            <a:avLst/>
          </a:prstGeom>
          <a:noFill/>
        </p:spPr>
        <p:txBody>
          <a:bodyPr wrap="square" rtlCol="0">
            <a:spAutoFit/>
          </a:bodyPr>
          <a:lstStyle/>
          <a:p>
            <a:r>
              <a:rPr lang="en-GB" dirty="0"/>
              <a:t>Suggested artists Alex Prager – film maker and photographer (creates attention to particular faces in a crowd)</a:t>
            </a:r>
          </a:p>
          <a:p>
            <a:r>
              <a:rPr lang="en-GB" dirty="0">
                <a:hlinkClick r:id="rId2"/>
              </a:rPr>
              <a:t>https://uk.phaidon.com/agenda/photography/articles/2014/january/24/alex-prager-captures-the-face-in-the-crowd/</a:t>
            </a:r>
            <a:endParaRPr lang="en-GB" dirty="0"/>
          </a:p>
        </p:txBody>
      </p:sp>
      <p:pic>
        <p:nvPicPr>
          <p:cNvPr id="7" name="Picture 6"/>
          <p:cNvPicPr>
            <a:picLocks noChangeAspect="1"/>
          </p:cNvPicPr>
          <p:nvPr/>
        </p:nvPicPr>
        <p:blipFill>
          <a:blip r:embed="rId3"/>
          <a:stretch>
            <a:fillRect/>
          </a:stretch>
        </p:blipFill>
        <p:spPr>
          <a:xfrm>
            <a:off x="343987" y="1376793"/>
            <a:ext cx="4480948" cy="1316850"/>
          </a:xfrm>
          <a:prstGeom prst="rect">
            <a:avLst/>
          </a:prstGeom>
        </p:spPr>
      </p:pic>
      <p:sp>
        <p:nvSpPr>
          <p:cNvPr id="8" name="object 9">
            <a:extLst>
              <a:ext uri="{FF2B5EF4-FFF2-40B4-BE49-F238E27FC236}">
                <a16:creationId xmlns:a16="http://schemas.microsoft.com/office/drawing/2014/main" id="{4344DA2B-3D9D-4347-967C-24F2B0151BD8}"/>
              </a:ext>
            </a:extLst>
          </p:cNvPr>
          <p:cNvSpPr/>
          <p:nvPr/>
        </p:nvSpPr>
        <p:spPr>
          <a:xfrm>
            <a:off x="5397709" y="634798"/>
            <a:ext cx="3601917" cy="2030171"/>
          </a:xfrm>
          <a:prstGeom prst="rect">
            <a:avLst/>
          </a:prstGeom>
          <a:blipFill>
            <a:blip r:embed="rId4" cstate="print"/>
            <a:stretch>
              <a:fillRect/>
            </a:stretch>
          </a:blipFill>
        </p:spPr>
        <p:txBody>
          <a:bodyPr wrap="square" lIns="0" tIns="0" rIns="0" bIns="0" rtlCol="0"/>
          <a:lstStyle/>
          <a:p>
            <a:endParaRPr/>
          </a:p>
        </p:txBody>
      </p:sp>
      <p:sp>
        <p:nvSpPr>
          <p:cNvPr id="9" name="object 10">
            <a:extLst>
              <a:ext uri="{FF2B5EF4-FFF2-40B4-BE49-F238E27FC236}">
                <a16:creationId xmlns:a16="http://schemas.microsoft.com/office/drawing/2014/main" id="{E26864FC-C762-4942-9DB9-142FD71FE81F}"/>
              </a:ext>
            </a:extLst>
          </p:cNvPr>
          <p:cNvSpPr/>
          <p:nvPr/>
        </p:nvSpPr>
        <p:spPr>
          <a:xfrm>
            <a:off x="5397709" y="2924515"/>
            <a:ext cx="3576204" cy="1866899"/>
          </a:xfrm>
          <a:prstGeom prst="rect">
            <a:avLst/>
          </a:prstGeom>
          <a:blipFill>
            <a:blip r:embed="rId5"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02F0B564-DE2A-D74B-A997-BCDF0CA20DE2}"/>
              </a:ext>
            </a:extLst>
          </p:cNvPr>
          <p:cNvSpPr/>
          <p:nvPr/>
        </p:nvSpPr>
        <p:spPr>
          <a:xfrm>
            <a:off x="9295314" y="2664969"/>
            <a:ext cx="2552699" cy="1866899"/>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8015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811" y="312874"/>
            <a:ext cx="10515600" cy="1185001"/>
          </a:xfrm>
        </p:spPr>
        <p:txBody>
          <a:bodyPr>
            <a:normAutofit/>
          </a:bodyPr>
          <a:lstStyle/>
          <a:p>
            <a:r>
              <a:rPr lang="en-GB" sz="2800" b="1" dirty="0"/>
              <a:t>Lisa Larsen </a:t>
            </a:r>
            <a:r>
              <a:rPr lang="en-GB" sz="2800" dirty="0"/>
              <a:t>was a documentary photographer. Her images often depict the mood of large crowds. </a:t>
            </a:r>
          </a:p>
        </p:txBody>
      </p:sp>
      <p:sp>
        <p:nvSpPr>
          <p:cNvPr id="6" name="TextBox 5"/>
          <p:cNvSpPr txBox="1"/>
          <p:nvPr/>
        </p:nvSpPr>
        <p:spPr>
          <a:xfrm>
            <a:off x="435429" y="1706880"/>
            <a:ext cx="4450080" cy="646331"/>
          </a:xfrm>
          <a:prstGeom prst="rect">
            <a:avLst/>
          </a:prstGeom>
          <a:noFill/>
        </p:spPr>
        <p:txBody>
          <a:bodyPr wrap="square" rtlCol="0">
            <a:spAutoFit/>
          </a:bodyPr>
          <a:lstStyle/>
          <a:p>
            <a:r>
              <a:rPr lang="en-GB" dirty="0"/>
              <a:t>The imagery captures a moment in time, the subjects’ expressive faces suggest the mood </a:t>
            </a:r>
          </a:p>
        </p:txBody>
      </p:sp>
      <p:sp>
        <p:nvSpPr>
          <p:cNvPr id="7" name="TextBox 6"/>
          <p:cNvSpPr txBox="1"/>
          <p:nvPr/>
        </p:nvSpPr>
        <p:spPr>
          <a:xfrm>
            <a:off x="418011" y="2562216"/>
            <a:ext cx="5181600" cy="1200329"/>
          </a:xfrm>
          <a:prstGeom prst="rect">
            <a:avLst/>
          </a:prstGeom>
          <a:noFill/>
        </p:spPr>
        <p:txBody>
          <a:bodyPr wrap="square" rtlCol="0">
            <a:spAutoFit/>
          </a:bodyPr>
          <a:lstStyle/>
          <a:p>
            <a:r>
              <a:rPr lang="en-GB" dirty="0"/>
              <a:t>Source; </a:t>
            </a:r>
            <a:r>
              <a:rPr lang="en-GB" dirty="0">
                <a:hlinkClick r:id="rId2"/>
              </a:rPr>
              <a:t>https://www.icp.org/browse/archive/constituents/lisa-larsen?all/all/all/all/0</a:t>
            </a:r>
            <a:endParaRPr lang="en-GB" dirty="0"/>
          </a:p>
          <a:p>
            <a:endParaRPr lang="en-GB" dirty="0"/>
          </a:p>
        </p:txBody>
      </p:sp>
      <p:pic>
        <p:nvPicPr>
          <p:cNvPr id="3" name="Picture 2"/>
          <p:cNvPicPr>
            <a:picLocks noChangeAspect="1"/>
          </p:cNvPicPr>
          <p:nvPr/>
        </p:nvPicPr>
        <p:blipFill>
          <a:blip r:embed="rId3"/>
          <a:stretch>
            <a:fillRect/>
          </a:stretch>
        </p:blipFill>
        <p:spPr>
          <a:xfrm>
            <a:off x="6099762" y="1636295"/>
            <a:ext cx="5680761" cy="1638128"/>
          </a:xfrm>
          <a:prstGeom prst="rect">
            <a:avLst/>
          </a:prstGeom>
        </p:spPr>
      </p:pic>
      <p:sp>
        <p:nvSpPr>
          <p:cNvPr id="8" name="object 10">
            <a:extLst>
              <a:ext uri="{FF2B5EF4-FFF2-40B4-BE49-F238E27FC236}">
                <a16:creationId xmlns:a16="http://schemas.microsoft.com/office/drawing/2014/main" id="{A7782613-E890-0E4D-A541-38D50784CA9A}"/>
              </a:ext>
            </a:extLst>
          </p:cNvPr>
          <p:cNvSpPr/>
          <p:nvPr/>
        </p:nvSpPr>
        <p:spPr>
          <a:xfrm>
            <a:off x="435429" y="3780363"/>
            <a:ext cx="3054152" cy="1976969"/>
          </a:xfrm>
          <a:prstGeom prst="rect">
            <a:avLst/>
          </a:prstGeom>
          <a:blipFill>
            <a:blip r:embed="rId4" cstate="print"/>
            <a:stretch>
              <a:fillRect/>
            </a:stretch>
          </a:blipFill>
        </p:spPr>
        <p:txBody>
          <a:bodyPr wrap="square" lIns="0" tIns="0" rIns="0" bIns="0" rtlCol="0"/>
          <a:lstStyle/>
          <a:p>
            <a:endParaRPr/>
          </a:p>
        </p:txBody>
      </p:sp>
      <p:sp>
        <p:nvSpPr>
          <p:cNvPr id="9" name="object 11">
            <a:extLst>
              <a:ext uri="{FF2B5EF4-FFF2-40B4-BE49-F238E27FC236}">
                <a16:creationId xmlns:a16="http://schemas.microsoft.com/office/drawing/2014/main" id="{5485B30B-33C7-F141-ABCE-F791CD9CDB1E}"/>
              </a:ext>
            </a:extLst>
          </p:cNvPr>
          <p:cNvSpPr/>
          <p:nvPr/>
        </p:nvSpPr>
        <p:spPr>
          <a:xfrm>
            <a:off x="3887289" y="3780363"/>
            <a:ext cx="3120277" cy="1976969"/>
          </a:xfrm>
          <a:prstGeom prst="rect">
            <a:avLst/>
          </a:prstGeom>
          <a:blipFill>
            <a:blip r:embed="rId5" cstate="print"/>
            <a:stretch>
              <a:fillRect/>
            </a:stretch>
          </a:blipFill>
        </p:spPr>
        <p:txBody>
          <a:bodyPr wrap="square" lIns="0" tIns="0" rIns="0" bIns="0" rtlCol="0"/>
          <a:lstStyle/>
          <a:p>
            <a:endParaRPr/>
          </a:p>
        </p:txBody>
      </p:sp>
      <p:sp>
        <p:nvSpPr>
          <p:cNvPr id="11" name="object 12">
            <a:extLst>
              <a:ext uri="{FF2B5EF4-FFF2-40B4-BE49-F238E27FC236}">
                <a16:creationId xmlns:a16="http://schemas.microsoft.com/office/drawing/2014/main" id="{D8CD8BD4-0AE5-3D40-ADB8-C5B3E279F042}"/>
              </a:ext>
            </a:extLst>
          </p:cNvPr>
          <p:cNvSpPr/>
          <p:nvPr/>
        </p:nvSpPr>
        <p:spPr>
          <a:xfrm>
            <a:off x="7663792" y="3780362"/>
            <a:ext cx="2863934" cy="1976969"/>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12436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600" y="314624"/>
            <a:ext cx="10515600" cy="1325563"/>
          </a:xfrm>
        </p:spPr>
        <p:txBody>
          <a:bodyPr>
            <a:normAutofit/>
          </a:bodyPr>
          <a:lstStyle/>
          <a:p>
            <a:r>
              <a:rPr lang="en-GB" sz="2800" b="1" dirty="0"/>
              <a:t>Randy Olson created  a series of images called “7 Billion Humans 2011” He </a:t>
            </a:r>
            <a:r>
              <a:rPr lang="en-GB" sz="2800" dirty="0"/>
              <a:t>uses </a:t>
            </a:r>
            <a:r>
              <a:rPr lang="en-GB" sz="2800" dirty="0" err="1"/>
              <a:t>bokeh</a:t>
            </a:r>
            <a:r>
              <a:rPr lang="en-GB" sz="2800" dirty="0"/>
              <a:t> effect by manipulating shutter speed. This has the effect </a:t>
            </a:r>
            <a:r>
              <a:rPr lang="en-GB" sz="2800" dirty="0" err="1"/>
              <a:t>effect</a:t>
            </a:r>
            <a:r>
              <a:rPr lang="en-GB" sz="2800" dirty="0"/>
              <a:t> of appearing to emphasise movement in crowds.</a:t>
            </a:r>
          </a:p>
        </p:txBody>
      </p:sp>
      <p:sp>
        <p:nvSpPr>
          <p:cNvPr id="4" name="TextBox 3"/>
          <p:cNvSpPr txBox="1"/>
          <p:nvPr/>
        </p:nvSpPr>
        <p:spPr>
          <a:xfrm>
            <a:off x="7811589" y="3640183"/>
            <a:ext cx="4180115" cy="2800767"/>
          </a:xfrm>
          <a:prstGeom prst="rect">
            <a:avLst/>
          </a:prstGeom>
          <a:noFill/>
        </p:spPr>
        <p:txBody>
          <a:bodyPr wrap="square" rtlCol="0">
            <a:spAutoFit/>
          </a:bodyPr>
          <a:lstStyle/>
          <a:p>
            <a:r>
              <a:rPr lang="en-GB" sz="3200" b="1" dirty="0"/>
              <a:t>Key term</a:t>
            </a:r>
          </a:p>
          <a:p>
            <a:r>
              <a:rPr lang="en-GB" dirty="0" err="1"/>
              <a:t>Bokeh</a:t>
            </a:r>
            <a:r>
              <a:rPr lang="en-GB" dirty="0"/>
              <a:t> - It comes from the Japanese word boke, which </a:t>
            </a:r>
            <a:r>
              <a:rPr lang="en-GB" b="1" dirty="0"/>
              <a:t>means</a:t>
            </a:r>
            <a:r>
              <a:rPr lang="en-GB" dirty="0"/>
              <a:t> 'blur</a:t>
            </a:r>
          </a:p>
          <a:p>
            <a:r>
              <a:rPr lang="en-GB" b="1" dirty="0" err="1"/>
              <a:t>Bokeh</a:t>
            </a:r>
            <a:r>
              <a:rPr lang="en-GB" dirty="0"/>
              <a:t> is defined as “the effect of a soft out-of-focus background that you get when shooting a subject. Simply put, </a:t>
            </a:r>
            <a:r>
              <a:rPr lang="en-GB" b="1" dirty="0" err="1"/>
              <a:t>bokeh</a:t>
            </a:r>
            <a:r>
              <a:rPr lang="en-GB" dirty="0"/>
              <a:t> is the pleasing or aesthetic quality of out-of-focus blur in a </a:t>
            </a:r>
            <a:r>
              <a:rPr lang="en-GB" b="1" dirty="0"/>
              <a:t>photograph</a:t>
            </a:r>
            <a:r>
              <a:rPr lang="en-GB" dirty="0"/>
              <a:t>.</a:t>
            </a:r>
          </a:p>
        </p:txBody>
      </p:sp>
      <p:pic>
        <p:nvPicPr>
          <p:cNvPr id="3" name="Picture 2"/>
          <p:cNvPicPr>
            <a:picLocks noChangeAspect="1"/>
          </p:cNvPicPr>
          <p:nvPr/>
        </p:nvPicPr>
        <p:blipFill>
          <a:blip r:embed="rId2"/>
          <a:stretch>
            <a:fillRect/>
          </a:stretch>
        </p:blipFill>
        <p:spPr>
          <a:xfrm>
            <a:off x="482600" y="3054048"/>
            <a:ext cx="4877223" cy="1591194"/>
          </a:xfrm>
          <a:prstGeom prst="rect">
            <a:avLst/>
          </a:prstGeom>
        </p:spPr>
      </p:pic>
      <p:sp>
        <p:nvSpPr>
          <p:cNvPr id="6" name="TextBox 5"/>
          <p:cNvSpPr txBox="1"/>
          <p:nvPr/>
        </p:nvSpPr>
        <p:spPr>
          <a:xfrm>
            <a:off x="786813" y="1910703"/>
            <a:ext cx="5118463" cy="923330"/>
          </a:xfrm>
          <a:prstGeom prst="rect">
            <a:avLst/>
          </a:prstGeom>
          <a:noFill/>
        </p:spPr>
        <p:txBody>
          <a:bodyPr wrap="square" rtlCol="0">
            <a:spAutoFit/>
          </a:bodyPr>
          <a:lstStyle/>
          <a:p>
            <a:r>
              <a:rPr lang="en-GB" dirty="0"/>
              <a:t>Source;</a:t>
            </a:r>
            <a:r>
              <a:rPr lang="en-GB" dirty="0">
                <a:hlinkClick r:id="rId3"/>
              </a:rPr>
              <a:t> https://www.nationalgeographic.com/contributors/o/photographer-randy-olson/</a:t>
            </a:r>
            <a:r>
              <a:rPr lang="en-GB" dirty="0"/>
              <a:t> </a:t>
            </a:r>
          </a:p>
        </p:txBody>
      </p:sp>
      <p:sp>
        <p:nvSpPr>
          <p:cNvPr id="7" name="object 10">
            <a:extLst>
              <a:ext uri="{FF2B5EF4-FFF2-40B4-BE49-F238E27FC236}">
                <a16:creationId xmlns:a16="http://schemas.microsoft.com/office/drawing/2014/main" id="{8D681C05-E9B9-6748-8B30-A69210368D90}"/>
              </a:ext>
            </a:extLst>
          </p:cNvPr>
          <p:cNvSpPr/>
          <p:nvPr/>
        </p:nvSpPr>
        <p:spPr>
          <a:xfrm>
            <a:off x="3942631" y="4639297"/>
            <a:ext cx="2889548" cy="1926365"/>
          </a:xfrm>
          <a:prstGeom prst="rect">
            <a:avLst/>
          </a:prstGeom>
          <a:blipFill>
            <a:blip r:embed="rId4" cstate="print"/>
            <a:stretch>
              <a:fillRect/>
            </a:stretch>
          </a:blipFill>
        </p:spPr>
        <p:txBody>
          <a:bodyPr wrap="square" lIns="0" tIns="0" rIns="0" bIns="0" rtlCol="0"/>
          <a:lstStyle/>
          <a:p>
            <a:endParaRPr/>
          </a:p>
        </p:txBody>
      </p:sp>
      <p:sp>
        <p:nvSpPr>
          <p:cNvPr id="8" name="object 11">
            <a:extLst>
              <a:ext uri="{FF2B5EF4-FFF2-40B4-BE49-F238E27FC236}">
                <a16:creationId xmlns:a16="http://schemas.microsoft.com/office/drawing/2014/main" id="{B150FA54-CE2B-4B4E-A141-44330B0F9CBA}"/>
              </a:ext>
            </a:extLst>
          </p:cNvPr>
          <p:cNvSpPr/>
          <p:nvPr/>
        </p:nvSpPr>
        <p:spPr>
          <a:xfrm>
            <a:off x="8796575" y="1651520"/>
            <a:ext cx="2912825" cy="1937920"/>
          </a:xfrm>
          <a:prstGeom prst="rect">
            <a:avLst/>
          </a:prstGeom>
          <a:blipFill>
            <a:blip r:embed="rId5" cstate="print"/>
            <a:stretch>
              <a:fillRect/>
            </a:stretch>
          </a:blipFill>
        </p:spPr>
        <p:txBody>
          <a:bodyPr wrap="square" lIns="0" tIns="0" rIns="0" bIns="0" rtlCol="0"/>
          <a:lstStyle/>
          <a:p>
            <a:endParaRPr/>
          </a:p>
        </p:txBody>
      </p:sp>
      <p:sp>
        <p:nvSpPr>
          <p:cNvPr id="9" name="object 12">
            <a:extLst>
              <a:ext uri="{FF2B5EF4-FFF2-40B4-BE49-F238E27FC236}">
                <a16:creationId xmlns:a16="http://schemas.microsoft.com/office/drawing/2014/main" id="{C7B5A286-0493-D944-A3BF-D4B00CC458D4}"/>
              </a:ext>
            </a:extLst>
          </p:cNvPr>
          <p:cNvSpPr/>
          <p:nvPr/>
        </p:nvSpPr>
        <p:spPr>
          <a:xfrm>
            <a:off x="669967" y="4645242"/>
            <a:ext cx="2913331" cy="191447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14280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513" y="309864"/>
            <a:ext cx="10515600" cy="1325563"/>
          </a:xfrm>
        </p:spPr>
        <p:txBody>
          <a:bodyPr>
            <a:normAutofit/>
          </a:bodyPr>
          <a:lstStyle/>
          <a:p>
            <a:r>
              <a:rPr lang="en-GB" sz="3200" b="1" dirty="0" err="1"/>
              <a:t>Kolman</a:t>
            </a:r>
            <a:r>
              <a:rPr lang="en-GB" sz="3200" b="1" dirty="0"/>
              <a:t> Rosenberg’s work  gives the visual impression of crowds of dancers </a:t>
            </a:r>
            <a:r>
              <a:rPr lang="en-GB" sz="2800" dirty="0"/>
              <a:t>through the use of multiple exposure.</a:t>
            </a:r>
          </a:p>
        </p:txBody>
      </p:sp>
      <p:sp>
        <p:nvSpPr>
          <p:cNvPr id="3" name="TextBox 2"/>
          <p:cNvSpPr txBox="1"/>
          <p:nvPr/>
        </p:nvSpPr>
        <p:spPr>
          <a:xfrm>
            <a:off x="5662749" y="2184981"/>
            <a:ext cx="6529251" cy="1477328"/>
          </a:xfrm>
          <a:prstGeom prst="rect">
            <a:avLst/>
          </a:prstGeom>
          <a:noFill/>
        </p:spPr>
        <p:txBody>
          <a:bodyPr wrap="square" rtlCol="0">
            <a:spAutoFit/>
          </a:bodyPr>
          <a:lstStyle/>
          <a:p>
            <a:r>
              <a:rPr lang="en-GB" dirty="0">
                <a:hlinkClick r:id="rId2"/>
              </a:rPr>
              <a:t>https://photographyunposed.wordpress.com/2013/03/03/ballet-multiple-exposures/</a:t>
            </a:r>
            <a:endParaRPr lang="en-GB" dirty="0"/>
          </a:p>
          <a:p>
            <a:endParaRPr lang="en-GB" dirty="0"/>
          </a:p>
          <a:p>
            <a:r>
              <a:rPr lang="en-GB" dirty="0"/>
              <a:t>This web page provides an explanation of the work to gain a further understanding of the process involved.</a:t>
            </a:r>
          </a:p>
        </p:txBody>
      </p:sp>
      <p:sp>
        <p:nvSpPr>
          <p:cNvPr id="7" name="TextBox 6"/>
          <p:cNvSpPr txBox="1"/>
          <p:nvPr/>
        </p:nvSpPr>
        <p:spPr>
          <a:xfrm>
            <a:off x="5734338" y="1690688"/>
            <a:ext cx="6720840" cy="523220"/>
          </a:xfrm>
          <a:prstGeom prst="rect">
            <a:avLst/>
          </a:prstGeom>
          <a:noFill/>
        </p:spPr>
        <p:txBody>
          <a:bodyPr wrap="square" rtlCol="0">
            <a:spAutoFit/>
          </a:bodyPr>
          <a:lstStyle/>
          <a:p>
            <a:r>
              <a:rPr lang="en-GB" sz="2800" dirty="0"/>
              <a:t>Source;</a:t>
            </a:r>
          </a:p>
        </p:txBody>
      </p:sp>
      <p:sp>
        <p:nvSpPr>
          <p:cNvPr id="8" name="Rectangle 7"/>
          <p:cNvSpPr/>
          <p:nvPr/>
        </p:nvSpPr>
        <p:spPr>
          <a:xfrm>
            <a:off x="5573487" y="3765934"/>
            <a:ext cx="6096000" cy="1200329"/>
          </a:xfrm>
          <a:prstGeom prst="rect">
            <a:avLst/>
          </a:prstGeom>
        </p:spPr>
        <p:txBody>
          <a:bodyPr>
            <a:spAutoFit/>
          </a:bodyPr>
          <a:lstStyle/>
          <a:p>
            <a:r>
              <a:rPr lang="en-GB" dirty="0"/>
              <a:t>“The camera serves as a portal for me to view common sites in an uncommon way. It enables me to see, and point out to others, the beauty, irony, interest, humour and sometimes the ugliness of the world we live in” - </a:t>
            </a:r>
            <a:r>
              <a:rPr lang="en-GB" i="1" dirty="0"/>
              <a:t>Rosenberg</a:t>
            </a:r>
          </a:p>
        </p:txBody>
      </p:sp>
      <p:sp>
        <p:nvSpPr>
          <p:cNvPr id="9" name="Rectangle 8"/>
          <p:cNvSpPr/>
          <p:nvPr/>
        </p:nvSpPr>
        <p:spPr>
          <a:xfrm>
            <a:off x="4923608" y="5167312"/>
            <a:ext cx="4003766" cy="1415772"/>
          </a:xfrm>
          <a:prstGeom prst="rect">
            <a:avLst/>
          </a:prstGeom>
        </p:spPr>
        <p:txBody>
          <a:bodyPr wrap="square">
            <a:spAutoFit/>
          </a:bodyPr>
          <a:lstStyle/>
          <a:p>
            <a:r>
              <a:rPr lang="en-GB" sz="3200" b="1" dirty="0"/>
              <a:t>Key term</a:t>
            </a:r>
          </a:p>
          <a:p>
            <a:r>
              <a:rPr lang="en-GB" b="1" dirty="0"/>
              <a:t>Multiple exposure </a:t>
            </a:r>
            <a:r>
              <a:rPr lang="en-GB" dirty="0"/>
              <a:t>- the act or process of recording two or more superimposed images on a photographic medium </a:t>
            </a:r>
          </a:p>
        </p:txBody>
      </p:sp>
      <p:sp>
        <p:nvSpPr>
          <p:cNvPr id="10" name="object 10">
            <a:extLst>
              <a:ext uri="{FF2B5EF4-FFF2-40B4-BE49-F238E27FC236}">
                <a16:creationId xmlns:a16="http://schemas.microsoft.com/office/drawing/2014/main" id="{962A992D-7964-834F-BD47-7ED67FB2BC1B}"/>
              </a:ext>
            </a:extLst>
          </p:cNvPr>
          <p:cNvSpPr/>
          <p:nvPr/>
        </p:nvSpPr>
        <p:spPr>
          <a:xfrm>
            <a:off x="2628084" y="2136128"/>
            <a:ext cx="2295524" cy="1695449"/>
          </a:xfrm>
          <a:prstGeom prst="rect">
            <a:avLst/>
          </a:prstGeom>
          <a:blipFill>
            <a:blip r:embed="rId3"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A1E1FE3B-7F8C-374E-91AA-5D12C3D83C60}"/>
              </a:ext>
            </a:extLst>
          </p:cNvPr>
          <p:cNvSpPr/>
          <p:nvPr/>
        </p:nvSpPr>
        <p:spPr>
          <a:xfrm>
            <a:off x="825302" y="4646948"/>
            <a:ext cx="2952749" cy="1990724"/>
          </a:xfrm>
          <a:prstGeom prst="rect">
            <a:avLst/>
          </a:prstGeom>
          <a:blipFill>
            <a:blip r:embed="rId4" cstate="print"/>
            <a:stretch>
              <a:fillRect/>
            </a:stretch>
          </a:blipFill>
        </p:spPr>
        <p:txBody>
          <a:bodyPr wrap="square" lIns="0" tIns="0" rIns="0" bIns="0" rtlCol="0"/>
          <a:lstStyle/>
          <a:p>
            <a:endParaRPr/>
          </a:p>
        </p:txBody>
      </p:sp>
      <p:sp>
        <p:nvSpPr>
          <p:cNvPr id="12" name="object 12">
            <a:extLst>
              <a:ext uri="{FF2B5EF4-FFF2-40B4-BE49-F238E27FC236}">
                <a16:creationId xmlns:a16="http://schemas.microsoft.com/office/drawing/2014/main" id="{9A881B22-51FE-FE4D-9CA6-4293033B2853}"/>
              </a:ext>
            </a:extLst>
          </p:cNvPr>
          <p:cNvSpPr/>
          <p:nvPr/>
        </p:nvSpPr>
        <p:spPr>
          <a:xfrm>
            <a:off x="522513" y="2136128"/>
            <a:ext cx="1838324" cy="2400299"/>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6714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435" y="186267"/>
            <a:ext cx="10515600" cy="2010129"/>
          </a:xfrm>
        </p:spPr>
        <p:txBody>
          <a:bodyPr>
            <a:normAutofit fontScale="90000"/>
          </a:bodyPr>
          <a:lstStyle/>
          <a:p>
            <a:r>
              <a:rPr lang="en-GB" sz="2800" b="1" dirty="0">
                <a:latin typeface="Cooper Black" panose="0208090404030B020404" pitchFamily="18" charset="0"/>
              </a:rPr>
              <a:t> </a:t>
            </a:r>
            <a:r>
              <a:rPr lang="en-GB" sz="4900" b="1" dirty="0">
                <a:latin typeface="Cooper Black" panose="0208090404030B020404" pitchFamily="18" charset="0"/>
              </a:rPr>
              <a:t>Manipulating reality </a:t>
            </a:r>
            <a:r>
              <a:rPr lang="en-GB" sz="4900" dirty="0"/>
              <a:t>– </a:t>
            </a:r>
            <a:br>
              <a:rPr lang="en-GB" sz="2800" dirty="0"/>
            </a:br>
            <a:r>
              <a:rPr lang="en-GB" sz="2800" dirty="0"/>
              <a:t>Photographers and Artists have often juxtaposed unrelated elements together to create unusual, strange and bizarre compositions by manipulating the reality that an image presents. Often the origins of this as a concept come from Surreal Art and Photography c.1920’s </a:t>
            </a:r>
          </a:p>
        </p:txBody>
      </p:sp>
      <p:sp>
        <p:nvSpPr>
          <p:cNvPr id="4" name="TextBox 3"/>
          <p:cNvSpPr txBox="1"/>
          <p:nvPr/>
        </p:nvSpPr>
        <p:spPr>
          <a:xfrm>
            <a:off x="263435" y="5325884"/>
            <a:ext cx="4058194" cy="923330"/>
          </a:xfrm>
          <a:prstGeom prst="rect">
            <a:avLst/>
          </a:prstGeom>
          <a:noFill/>
        </p:spPr>
        <p:txBody>
          <a:bodyPr wrap="square" rtlCol="0">
            <a:spAutoFit/>
          </a:bodyPr>
          <a:lstStyle/>
          <a:p>
            <a:r>
              <a:rPr lang="en-GB" b="1" dirty="0"/>
              <a:t>Paul Biddle </a:t>
            </a:r>
            <a:r>
              <a:rPr lang="en-GB" dirty="0"/>
              <a:t>carefully arranges objects, together with layers of collage, before digitally manipulating his photographs.</a:t>
            </a:r>
          </a:p>
        </p:txBody>
      </p:sp>
      <p:sp>
        <p:nvSpPr>
          <p:cNvPr id="3" name="TextBox 2"/>
          <p:cNvSpPr txBox="1"/>
          <p:nvPr/>
        </p:nvSpPr>
        <p:spPr>
          <a:xfrm>
            <a:off x="371567" y="4271965"/>
            <a:ext cx="4014651" cy="800219"/>
          </a:xfrm>
          <a:prstGeom prst="rect">
            <a:avLst/>
          </a:prstGeom>
          <a:noFill/>
        </p:spPr>
        <p:txBody>
          <a:bodyPr wrap="square" rtlCol="0">
            <a:spAutoFit/>
          </a:bodyPr>
          <a:lstStyle/>
          <a:p>
            <a:r>
              <a:rPr lang="en-GB" sz="2800" b="1" dirty="0"/>
              <a:t>Source;</a:t>
            </a:r>
          </a:p>
          <a:p>
            <a:r>
              <a:rPr lang="en-GB" dirty="0"/>
              <a:t> </a:t>
            </a:r>
            <a:r>
              <a:rPr lang="en-GB" dirty="0">
                <a:solidFill>
                  <a:srgbClr val="00B0F0"/>
                </a:solidFill>
              </a:rPr>
              <a:t>www.paulbiddle.com</a:t>
            </a:r>
          </a:p>
        </p:txBody>
      </p:sp>
      <p:sp>
        <p:nvSpPr>
          <p:cNvPr id="5" name="TextBox 4">
            <a:extLst>
              <a:ext uri="{FF2B5EF4-FFF2-40B4-BE49-F238E27FC236}">
                <a16:creationId xmlns:a16="http://schemas.microsoft.com/office/drawing/2014/main" id="{2A57270D-F3A8-9D4E-8CEB-25FB62DC0A55}"/>
              </a:ext>
            </a:extLst>
          </p:cNvPr>
          <p:cNvSpPr txBox="1"/>
          <p:nvPr/>
        </p:nvSpPr>
        <p:spPr>
          <a:xfrm>
            <a:off x="263435" y="3371416"/>
            <a:ext cx="2330061" cy="646331"/>
          </a:xfrm>
          <a:prstGeom prst="rect">
            <a:avLst/>
          </a:prstGeom>
          <a:noFill/>
        </p:spPr>
        <p:txBody>
          <a:bodyPr wrap="none" rtlCol="0">
            <a:spAutoFit/>
          </a:bodyPr>
          <a:lstStyle/>
          <a:p>
            <a:r>
              <a:rPr lang="en-GB" sz="3600" b="1" dirty="0"/>
              <a:t>Paul Biddle</a:t>
            </a:r>
            <a:endParaRPr lang="en-US" sz="3600" dirty="0"/>
          </a:p>
        </p:txBody>
      </p:sp>
      <p:sp>
        <p:nvSpPr>
          <p:cNvPr id="12" name="object 9">
            <a:extLst>
              <a:ext uri="{FF2B5EF4-FFF2-40B4-BE49-F238E27FC236}">
                <a16:creationId xmlns:a16="http://schemas.microsoft.com/office/drawing/2014/main" id="{26AF7B2D-8F45-7D4E-85F4-85A7D8A99834}"/>
              </a:ext>
            </a:extLst>
          </p:cNvPr>
          <p:cNvSpPr/>
          <p:nvPr/>
        </p:nvSpPr>
        <p:spPr>
          <a:xfrm>
            <a:off x="3200450" y="2520139"/>
            <a:ext cx="2655681" cy="2552045"/>
          </a:xfrm>
          <a:prstGeom prst="rect">
            <a:avLst/>
          </a:prstGeom>
          <a:blipFill>
            <a:blip r:embed="rId2" cstate="print"/>
            <a:stretch>
              <a:fillRect/>
            </a:stretch>
          </a:blipFill>
        </p:spPr>
        <p:txBody>
          <a:bodyPr wrap="square" lIns="0" tIns="0" rIns="0" bIns="0" rtlCol="0"/>
          <a:lstStyle/>
          <a:p>
            <a:endParaRPr/>
          </a:p>
        </p:txBody>
      </p:sp>
      <p:sp>
        <p:nvSpPr>
          <p:cNvPr id="13" name="object 10">
            <a:extLst>
              <a:ext uri="{FF2B5EF4-FFF2-40B4-BE49-F238E27FC236}">
                <a16:creationId xmlns:a16="http://schemas.microsoft.com/office/drawing/2014/main" id="{D28ECACC-6239-B149-B456-B679582B66E5}"/>
              </a:ext>
            </a:extLst>
          </p:cNvPr>
          <p:cNvSpPr/>
          <p:nvPr/>
        </p:nvSpPr>
        <p:spPr>
          <a:xfrm>
            <a:off x="6049799" y="2457123"/>
            <a:ext cx="2687486" cy="3330426"/>
          </a:xfrm>
          <a:prstGeom prst="rect">
            <a:avLst/>
          </a:prstGeom>
          <a:blipFill>
            <a:blip r:embed="rId3" cstate="print"/>
            <a:stretch>
              <a:fillRect/>
            </a:stretch>
          </a:blipFill>
        </p:spPr>
        <p:txBody>
          <a:bodyPr wrap="square" lIns="0" tIns="0" rIns="0" bIns="0" rtlCol="0"/>
          <a:lstStyle/>
          <a:p>
            <a:endParaRPr/>
          </a:p>
        </p:txBody>
      </p:sp>
      <p:sp>
        <p:nvSpPr>
          <p:cNvPr id="14" name="object 11">
            <a:extLst>
              <a:ext uri="{FF2B5EF4-FFF2-40B4-BE49-F238E27FC236}">
                <a16:creationId xmlns:a16="http://schemas.microsoft.com/office/drawing/2014/main" id="{5A51103A-F2E1-3445-92C8-1581A7576591}"/>
              </a:ext>
            </a:extLst>
          </p:cNvPr>
          <p:cNvSpPr/>
          <p:nvPr/>
        </p:nvSpPr>
        <p:spPr>
          <a:xfrm>
            <a:off x="8986594" y="2450614"/>
            <a:ext cx="2563900" cy="333693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8849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F6EC90-E979-B84D-A062-377595BD613C}"/>
              </a:ext>
            </a:extLst>
          </p:cNvPr>
          <p:cNvSpPr/>
          <p:nvPr/>
        </p:nvSpPr>
        <p:spPr>
          <a:xfrm>
            <a:off x="391885" y="5401341"/>
            <a:ext cx="6096000" cy="923330"/>
          </a:xfrm>
          <a:prstGeom prst="rect">
            <a:avLst/>
          </a:prstGeom>
        </p:spPr>
        <p:txBody>
          <a:bodyPr>
            <a:spAutoFit/>
          </a:bodyPr>
          <a:lstStyle/>
          <a:p>
            <a:r>
              <a:rPr lang="en-GB" b="1" dirty="0"/>
              <a:t>Kevin </a:t>
            </a:r>
            <a:r>
              <a:rPr lang="en-GB" b="1" dirty="0" err="1"/>
              <a:t>Corrado’s</a:t>
            </a:r>
            <a:r>
              <a:rPr lang="en-GB" b="1" dirty="0"/>
              <a:t> </a:t>
            </a:r>
            <a:r>
              <a:rPr lang="en-GB" dirty="0"/>
              <a:t>work combines landscape imagery as well as people which have been physically and / or digitally manipulated to create effects</a:t>
            </a:r>
          </a:p>
        </p:txBody>
      </p:sp>
      <p:sp>
        <p:nvSpPr>
          <p:cNvPr id="5" name="Rectangle 4">
            <a:extLst>
              <a:ext uri="{FF2B5EF4-FFF2-40B4-BE49-F238E27FC236}">
                <a16:creationId xmlns:a16="http://schemas.microsoft.com/office/drawing/2014/main" id="{799DD3FD-80BF-874A-A490-D44F99A78277}"/>
              </a:ext>
            </a:extLst>
          </p:cNvPr>
          <p:cNvSpPr/>
          <p:nvPr/>
        </p:nvSpPr>
        <p:spPr>
          <a:xfrm>
            <a:off x="263435" y="3832421"/>
            <a:ext cx="1293687" cy="523220"/>
          </a:xfrm>
          <a:prstGeom prst="rect">
            <a:avLst/>
          </a:prstGeom>
        </p:spPr>
        <p:txBody>
          <a:bodyPr wrap="none">
            <a:spAutoFit/>
          </a:bodyPr>
          <a:lstStyle/>
          <a:p>
            <a:r>
              <a:rPr lang="en-GB" sz="2800" b="1" dirty="0"/>
              <a:t>Source;</a:t>
            </a:r>
          </a:p>
        </p:txBody>
      </p:sp>
      <p:sp>
        <p:nvSpPr>
          <p:cNvPr id="6" name="TextBox 5">
            <a:extLst>
              <a:ext uri="{FF2B5EF4-FFF2-40B4-BE49-F238E27FC236}">
                <a16:creationId xmlns:a16="http://schemas.microsoft.com/office/drawing/2014/main" id="{CB6DBC01-DA86-1047-B7C7-9AE7C55895DD}"/>
              </a:ext>
            </a:extLst>
          </p:cNvPr>
          <p:cNvSpPr txBox="1"/>
          <p:nvPr/>
        </p:nvSpPr>
        <p:spPr>
          <a:xfrm>
            <a:off x="505097" y="4494140"/>
            <a:ext cx="4136572" cy="369332"/>
          </a:xfrm>
          <a:prstGeom prst="rect">
            <a:avLst/>
          </a:prstGeom>
          <a:noFill/>
        </p:spPr>
        <p:txBody>
          <a:bodyPr wrap="square" rtlCol="0">
            <a:spAutoFit/>
          </a:bodyPr>
          <a:lstStyle/>
          <a:p>
            <a:r>
              <a:rPr lang="en-GB" dirty="0">
                <a:hlinkClick r:id="rId2"/>
              </a:rPr>
              <a:t>https://www.saatchiart.com/kevincorrado</a:t>
            </a:r>
            <a:endParaRPr lang="en-GB" dirty="0"/>
          </a:p>
        </p:txBody>
      </p:sp>
      <p:sp>
        <p:nvSpPr>
          <p:cNvPr id="7" name="object 9">
            <a:extLst>
              <a:ext uri="{FF2B5EF4-FFF2-40B4-BE49-F238E27FC236}">
                <a16:creationId xmlns:a16="http://schemas.microsoft.com/office/drawing/2014/main" id="{53E4157B-A80D-7840-8191-6971F02DF3A8}"/>
              </a:ext>
            </a:extLst>
          </p:cNvPr>
          <p:cNvSpPr/>
          <p:nvPr/>
        </p:nvSpPr>
        <p:spPr>
          <a:xfrm>
            <a:off x="3663608" y="533329"/>
            <a:ext cx="2711096" cy="2711096"/>
          </a:xfrm>
          <a:prstGeom prst="rect">
            <a:avLst/>
          </a:prstGeom>
          <a:blipFill>
            <a:blip r:embed="rId3" cstate="print"/>
            <a:stretch>
              <a:fillRect/>
            </a:stretch>
          </a:blipFill>
        </p:spPr>
        <p:txBody>
          <a:bodyPr wrap="square" lIns="0" tIns="0" rIns="0" bIns="0" rtlCol="0"/>
          <a:lstStyle/>
          <a:p>
            <a:endParaRPr/>
          </a:p>
        </p:txBody>
      </p:sp>
      <p:sp>
        <p:nvSpPr>
          <p:cNvPr id="8" name="object 10">
            <a:extLst>
              <a:ext uri="{FF2B5EF4-FFF2-40B4-BE49-F238E27FC236}">
                <a16:creationId xmlns:a16="http://schemas.microsoft.com/office/drawing/2014/main" id="{4642A924-C0BD-E847-9B9B-BFC7631485FF}"/>
              </a:ext>
            </a:extLst>
          </p:cNvPr>
          <p:cNvSpPr/>
          <p:nvPr/>
        </p:nvSpPr>
        <p:spPr>
          <a:xfrm>
            <a:off x="6672106" y="533329"/>
            <a:ext cx="2711096" cy="2711096"/>
          </a:xfrm>
          <a:prstGeom prst="rect">
            <a:avLst/>
          </a:prstGeom>
          <a:blipFill>
            <a:blip r:embed="rId4" cstate="print"/>
            <a:stretch>
              <a:fillRect/>
            </a:stretch>
          </a:blipFill>
        </p:spPr>
        <p:txBody>
          <a:bodyPr wrap="square" lIns="0" tIns="0" rIns="0" bIns="0" rtlCol="0"/>
          <a:lstStyle/>
          <a:p>
            <a:endParaRPr/>
          </a:p>
        </p:txBody>
      </p:sp>
      <p:sp>
        <p:nvSpPr>
          <p:cNvPr id="9" name="object 11">
            <a:extLst>
              <a:ext uri="{FF2B5EF4-FFF2-40B4-BE49-F238E27FC236}">
                <a16:creationId xmlns:a16="http://schemas.microsoft.com/office/drawing/2014/main" id="{0B7E204D-C49F-2E4C-912D-89FD25E1E068}"/>
              </a:ext>
            </a:extLst>
          </p:cNvPr>
          <p:cNvSpPr/>
          <p:nvPr/>
        </p:nvSpPr>
        <p:spPr>
          <a:xfrm>
            <a:off x="8517838" y="3714781"/>
            <a:ext cx="2711095" cy="2711095"/>
          </a:xfrm>
          <a:prstGeom prst="rect">
            <a:avLst/>
          </a:prstGeom>
          <a:blipFill>
            <a:blip r:embed="rId5"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E76AA23D-5645-0847-8072-FF3D63682CBE}"/>
              </a:ext>
            </a:extLst>
          </p:cNvPr>
          <p:cNvSpPr txBox="1"/>
          <p:nvPr/>
        </p:nvSpPr>
        <p:spPr>
          <a:xfrm>
            <a:off x="380348" y="660400"/>
            <a:ext cx="2578719" cy="584775"/>
          </a:xfrm>
          <a:prstGeom prst="rect">
            <a:avLst/>
          </a:prstGeom>
          <a:noFill/>
        </p:spPr>
        <p:txBody>
          <a:bodyPr wrap="none" rtlCol="0">
            <a:spAutoFit/>
          </a:bodyPr>
          <a:lstStyle/>
          <a:p>
            <a:r>
              <a:rPr lang="en-GB" sz="3200" b="1" dirty="0"/>
              <a:t>Kevin </a:t>
            </a:r>
            <a:r>
              <a:rPr lang="en-GB" sz="3200" b="1" dirty="0" err="1"/>
              <a:t>Corrado</a:t>
            </a:r>
            <a:endParaRPr lang="en-US" sz="3200" dirty="0"/>
          </a:p>
        </p:txBody>
      </p:sp>
    </p:spTree>
    <p:extLst>
      <p:ext uri="{BB962C8B-B14F-4D97-AF65-F5344CB8AC3E}">
        <p14:creationId xmlns:p14="http://schemas.microsoft.com/office/powerpoint/2010/main" val="1960408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3017</TotalTime>
  <Words>2747</Words>
  <Application>Microsoft Macintosh PowerPoint</Application>
  <PresentationFormat>Widescreen</PresentationFormat>
  <Paragraphs>355</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Black</vt:lpstr>
      <vt:lpstr>ArialMT</vt:lpstr>
      <vt:lpstr>Calibri</vt:lpstr>
      <vt:lpstr>Calibri Light</vt:lpstr>
      <vt:lpstr>Consolas</vt:lpstr>
      <vt:lpstr>Cooper Black</vt:lpstr>
      <vt:lpstr>Tahoma</vt:lpstr>
      <vt:lpstr>Verdana</vt:lpstr>
      <vt:lpstr>Office Theme</vt:lpstr>
      <vt:lpstr>PowerPoint Presentation</vt:lpstr>
      <vt:lpstr>PowerPoint Presentation</vt:lpstr>
      <vt:lpstr>PowerPoint Presentation</vt:lpstr>
      <vt:lpstr>PowerPoint Presentation</vt:lpstr>
      <vt:lpstr>Lisa Larsen was a documentary photographer. Her images often depict the mood of large crowds. </vt:lpstr>
      <vt:lpstr>Randy Olson created  a series of images called “7 Billion Humans 2011” He uses bokeh effect by manipulating shutter speed. This has the effect effect of appearing to emphasise movement in crowds.</vt:lpstr>
      <vt:lpstr>Kolman Rosenberg’s work  gives the visual impression of crowds of dancers through the use of multiple exposure.</vt:lpstr>
      <vt:lpstr> Manipulating reality –  Photographers and Artists have often juxtaposed unrelated elements together to create unusual, strange and bizarre compositions by manipulating the reality that an image presents. Often the origins of this as a concept come from Surreal Art and Photography c.1920’s </vt:lpstr>
      <vt:lpstr>PowerPoint Presentation</vt:lpstr>
      <vt:lpstr>PowerPoint Presentation</vt:lpstr>
      <vt:lpstr>Concealment –Photographers have created portraits that deliberately disguise or partially conceal parts of an image. This could be to communicate a deeper message or meaning</vt:lpstr>
      <vt:lpstr>PowerPoint Presentation</vt:lpstr>
      <vt:lpstr>PowerPoint Presentation</vt:lpstr>
      <vt:lpstr>PowerPoint Presentation</vt:lpstr>
      <vt:lpstr>Paper - Paper can be manipulated, positioned and  photographed in interesting ways. Lighting can be used to create some dramatic effects. </vt:lpstr>
      <vt:lpstr>PowerPoint Presentation</vt:lpstr>
      <vt:lpstr>PowerPoint Presentation</vt:lpstr>
      <vt:lpstr> Moments in time -  As photographers we are able to capture moments in time in a variety of ways. </vt:lpstr>
      <vt:lpstr>PowerPoint Presentation</vt:lpstr>
      <vt:lpstr> Hair -  Photographers over the years have captured interesting cultural and fashion imagery of hair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begin  - Mind map your original thoughts / ideas </vt:lpstr>
      <vt:lpstr>PowerPoint Presentation</vt:lpstr>
      <vt:lpstr>PowerPoint Presentation</vt:lpstr>
      <vt:lpstr>PowerPoint Presentation</vt:lpstr>
      <vt:lpstr>PowerPoint Presentation</vt:lpstr>
    </vt:vector>
  </TitlesOfParts>
  <Company>BEBCMAT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BEBCMAT</dc:creator>
  <cp:lastModifiedBy>Abbie Woodbridge</cp:lastModifiedBy>
  <cp:revision>69</cp:revision>
  <dcterms:created xsi:type="dcterms:W3CDTF">2020-01-02T23:53:07Z</dcterms:created>
  <dcterms:modified xsi:type="dcterms:W3CDTF">2020-01-29T08:25:45Z</dcterms:modified>
</cp:coreProperties>
</file>