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p:scale>
          <a:sx n="107" d="100"/>
          <a:sy n="107" d="100"/>
        </p:scale>
        <p:origin x="14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FAA7-E9BA-5C4C-868F-FD7338EB85C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4A6811-DF4E-5C46-83C1-F2F767417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8F8F44-2F9D-3E43-9EED-04B38DFA8C4B}"/>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687481A2-6B8E-924F-9D84-176B9CB54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8DD87-40F0-7447-9D58-4A576E8B5298}"/>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126066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F1EB-3F9C-9A4C-93C9-56B80EAAED4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77F6CC-28CF-DC4A-9DE5-BDA79CD3FC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A98653-0FA6-BA4D-9739-398666D1B0CA}"/>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7E195BF1-F533-2441-B688-54FE6DF2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38BBD-C17A-6C4F-915A-E5576A362604}"/>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352554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1A0F4-88FE-5F49-A4F8-FFF81CB146A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85B9CD-6676-BF48-84D1-87A9FBF1B8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C439FE-8241-C74E-9B07-0FAF98AB2896}"/>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C41B6F6B-0907-614D-A92D-6F3548C83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23D93-F69B-AA40-A155-793BEBE0839E}"/>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192905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1CB4-CCF9-1048-AC6D-B6157A671D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906E61-17EA-984B-9305-42B97D7EDA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C90FA4-59B3-BA4A-8974-7D11B03BE07A}"/>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C38EF123-62D9-664A-A55B-F0A45F274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A8395-3E10-1F46-9458-F0C90A44E16D}"/>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133120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DC01-2017-B048-8F58-DFA480F759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0B02200-24E1-D042-8E7F-9D7D8A171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E24680-4767-5C47-9BB3-A7918428C247}"/>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3FE8EECD-0F87-A545-B49B-BBFD2C896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B507D-BA36-AB4C-8DB2-560C907E7BAE}"/>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496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68E7-02BC-3D4F-9B91-A173B1624A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132759-E993-154B-858B-9E60B562EF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3D7E19C-11BF-C446-A28E-280A7AB744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5F11D9-01CD-564E-B49A-A95F7153CF43}"/>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6" name="Footer Placeholder 5">
            <a:extLst>
              <a:ext uri="{FF2B5EF4-FFF2-40B4-BE49-F238E27FC236}">
                <a16:creationId xmlns:a16="http://schemas.microsoft.com/office/drawing/2014/main" id="{903A9A2D-FFD9-DB4D-B4B6-980A0177B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C37B1-7102-7743-88B0-CFBC7169DF9C}"/>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412115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DF74-F5BF-0444-9A1E-5C153CA8B3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68963F-5C62-DD4C-9431-CC2222BC4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EFA22B-EC7A-BB49-B135-2A4C784D5C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BC645C-D843-5B41-8DF5-942F73959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86EF2F-F210-C54D-B89F-7D22C83394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7140650-70C0-8E4D-B61E-5EB685FB84CA}"/>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8" name="Footer Placeholder 7">
            <a:extLst>
              <a:ext uri="{FF2B5EF4-FFF2-40B4-BE49-F238E27FC236}">
                <a16:creationId xmlns:a16="http://schemas.microsoft.com/office/drawing/2014/main" id="{8582B538-47E6-9C4D-B24C-AAB66F7FA0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694216-5920-4849-9F54-ED255B45258C}"/>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223195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4E97-1A82-AD4C-A629-1248C49239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94B7B04-2C36-2E4B-B928-D8F19F121972}"/>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4" name="Footer Placeholder 3">
            <a:extLst>
              <a:ext uri="{FF2B5EF4-FFF2-40B4-BE49-F238E27FC236}">
                <a16:creationId xmlns:a16="http://schemas.microsoft.com/office/drawing/2014/main" id="{2050B3AE-CFB3-CE49-8956-1074E6AB7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71B26-E849-D84F-8865-98BA9A3F5E6F}"/>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189184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0396D-5924-C941-9CA2-653A70865994}"/>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3" name="Footer Placeholder 2">
            <a:extLst>
              <a:ext uri="{FF2B5EF4-FFF2-40B4-BE49-F238E27FC236}">
                <a16:creationId xmlns:a16="http://schemas.microsoft.com/office/drawing/2014/main" id="{89B9172E-005F-2044-9D34-3C6C6B09E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6A07E-7211-CA4F-9969-BB7BA8DBAF86}"/>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2662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26E2-33F6-BF4F-96EE-6A961D0A8A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7B5AEC6-03E2-914D-A4B4-19ED0FEA1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F2C5CB-BBDC-424E-82E2-ED1053781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7B952D-A3BA-D241-97EA-D7E87DB2E1DA}"/>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6" name="Footer Placeholder 5">
            <a:extLst>
              <a:ext uri="{FF2B5EF4-FFF2-40B4-BE49-F238E27FC236}">
                <a16:creationId xmlns:a16="http://schemas.microsoft.com/office/drawing/2014/main" id="{5DF8B868-39D6-5640-974C-10A76DF6D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501C3-D8B0-114F-9CC8-454B4CAD7201}"/>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57707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7188-ABF5-4543-8E7E-0D4738850D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D448DD-9E9A-C643-8B41-AECD4900F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D3F1AE-154D-424F-BC12-716442EC3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CF5E2E-9257-944B-8A76-13639783AD33}"/>
              </a:ext>
            </a:extLst>
          </p:cNvPr>
          <p:cNvSpPr>
            <a:spLocks noGrp="1"/>
          </p:cNvSpPr>
          <p:nvPr>
            <p:ph type="dt" sz="half" idx="10"/>
          </p:nvPr>
        </p:nvSpPr>
        <p:spPr/>
        <p:txBody>
          <a:bodyPr/>
          <a:lstStyle/>
          <a:p>
            <a:fld id="{B38B8A9E-33D4-BF44-9B69-BD56BC129227}" type="datetimeFigureOut">
              <a:rPr lang="en-US" smtClean="0"/>
              <a:t>9/6/21</a:t>
            </a:fld>
            <a:endParaRPr lang="en-US"/>
          </a:p>
        </p:txBody>
      </p:sp>
      <p:sp>
        <p:nvSpPr>
          <p:cNvPr id="6" name="Footer Placeholder 5">
            <a:extLst>
              <a:ext uri="{FF2B5EF4-FFF2-40B4-BE49-F238E27FC236}">
                <a16:creationId xmlns:a16="http://schemas.microsoft.com/office/drawing/2014/main" id="{C97B2274-942C-D949-B3C3-85870D358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6F3CA-F3D0-B540-B8E1-D1BE6E3F0564}"/>
              </a:ext>
            </a:extLst>
          </p:cNvPr>
          <p:cNvSpPr>
            <a:spLocks noGrp="1"/>
          </p:cNvSpPr>
          <p:nvPr>
            <p:ph type="sldNum" sz="quarter" idx="12"/>
          </p:nvPr>
        </p:nvSpPr>
        <p:spPr/>
        <p:txBody>
          <a:bodyPr/>
          <a:lstStyle/>
          <a:p>
            <a:fld id="{E0AA6E8D-B5B6-224A-82A6-C226D3AB33CC}" type="slidenum">
              <a:rPr lang="en-US" smtClean="0"/>
              <a:t>‹#›</a:t>
            </a:fld>
            <a:endParaRPr lang="en-US"/>
          </a:p>
        </p:txBody>
      </p:sp>
    </p:spTree>
    <p:extLst>
      <p:ext uri="{BB962C8B-B14F-4D97-AF65-F5344CB8AC3E}">
        <p14:creationId xmlns:p14="http://schemas.microsoft.com/office/powerpoint/2010/main" val="223688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56D07-B4FD-8C4F-A97F-6FDD2F733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401F0D-E550-E542-9C79-4D9C122D8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68B64A-EF5E-F945-8910-780BB5A82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B8A9E-33D4-BF44-9B69-BD56BC129227}" type="datetimeFigureOut">
              <a:rPr lang="en-US" smtClean="0"/>
              <a:t>9/6/21</a:t>
            </a:fld>
            <a:endParaRPr lang="en-US"/>
          </a:p>
        </p:txBody>
      </p:sp>
      <p:sp>
        <p:nvSpPr>
          <p:cNvPr id="5" name="Footer Placeholder 4">
            <a:extLst>
              <a:ext uri="{FF2B5EF4-FFF2-40B4-BE49-F238E27FC236}">
                <a16:creationId xmlns:a16="http://schemas.microsoft.com/office/drawing/2014/main" id="{145446B8-2A6E-9B45-BAC8-DF2DC7AB3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CF37A-D675-494C-B982-EEE28F89C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A6E8D-B5B6-224A-82A6-C226D3AB33CC}" type="slidenum">
              <a:rPr lang="en-US" smtClean="0"/>
              <a:t>‹#›</a:t>
            </a:fld>
            <a:endParaRPr lang="en-US"/>
          </a:p>
        </p:txBody>
      </p:sp>
    </p:spTree>
    <p:extLst>
      <p:ext uri="{BB962C8B-B14F-4D97-AF65-F5344CB8AC3E}">
        <p14:creationId xmlns:p14="http://schemas.microsoft.com/office/powerpoint/2010/main" val="141703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rtin Parr - one of the most significant documentary photographers of post  war Britain — about photography blog">
            <a:extLst>
              <a:ext uri="{FF2B5EF4-FFF2-40B4-BE49-F238E27FC236}">
                <a16:creationId xmlns:a16="http://schemas.microsoft.com/office/drawing/2014/main" id="{7F3D1F66-96EC-114B-92FA-8CABED5313D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13882D-EF17-8C48-8059-3CDCC158998E}"/>
              </a:ext>
            </a:extLst>
          </p:cNvPr>
          <p:cNvSpPr>
            <a:spLocks noGrp="1"/>
          </p:cNvSpPr>
          <p:nvPr>
            <p:ph type="ctrTitle"/>
          </p:nvPr>
        </p:nvSpPr>
        <p:spPr>
          <a:xfrm>
            <a:off x="4695567" y="557428"/>
            <a:ext cx="7309708" cy="2284626"/>
          </a:xfrm>
        </p:spPr>
        <p:txBody>
          <a:bodyPr>
            <a:normAutofit/>
          </a:bodyPr>
          <a:lstStyle/>
          <a:p>
            <a:pPr algn="l"/>
            <a:r>
              <a:rPr lang="en-US" sz="11500" dirty="0">
                <a:ln w="22225">
                  <a:solidFill>
                    <a:schemeClr val="tx1"/>
                  </a:solidFill>
                  <a:miter lim="800000"/>
                </a:ln>
                <a:noFill/>
              </a:rPr>
              <a:t>Martin Parr </a:t>
            </a:r>
          </a:p>
        </p:txBody>
      </p:sp>
    </p:spTree>
    <p:extLst>
      <p:ext uri="{BB962C8B-B14F-4D97-AF65-F5344CB8AC3E}">
        <p14:creationId xmlns:p14="http://schemas.microsoft.com/office/powerpoint/2010/main" val="32938760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Logo&#10;&#10;Description automatically generated">
            <a:extLst>
              <a:ext uri="{FF2B5EF4-FFF2-40B4-BE49-F238E27FC236}">
                <a16:creationId xmlns:a16="http://schemas.microsoft.com/office/drawing/2014/main" id="{6B9222A3-C101-0D43-83FC-192BDA181890}"/>
              </a:ext>
            </a:extLst>
          </p:cNvPr>
          <p:cNvPicPr>
            <a:picLocks noGrp="1" noChangeAspect="1" noChangeArrowheads="1"/>
          </p:cNvPicPr>
          <p:nvPr>
            <p:ph idx="1"/>
          </p:nvPr>
        </p:nvPicPr>
        <p:blipFill rotWithShape="1">
          <a:blip r:embed="rId2">
            <a:alphaModFix amt="29000"/>
            <a:extLst>
              <a:ext uri="{28A0092B-C50C-407E-A947-70E740481C1C}">
                <a14:useLocalDpi xmlns:a14="http://schemas.microsoft.com/office/drawing/2010/main" val="0"/>
              </a:ext>
            </a:extLst>
          </a:blip>
          <a:stretch/>
        </p:blipFill>
        <p:spPr bwMode="auto">
          <a:xfrm>
            <a:off x="-130629" y="-83127"/>
            <a:ext cx="12504717" cy="69411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978824-1149-E249-8A8F-F65F7E94081D}"/>
              </a:ext>
            </a:extLst>
          </p:cNvPr>
          <p:cNvSpPr>
            <a:spLocks noGrp="1"/>
          </p:cNvSpPr>
          <p:nvPr>
            <p:ph type="title"/>
          </p:nvPr>
        </p:nvSpPr>
        <p:spPr>
          <a:xfrm>
            <a:off x="1078675" y="584314"/>
            <a:ext cx="10515600" cy="1325563"/>
          </a:xfrm>
        </p:spPr>
        <p:txBody>
          <a:bodyPr>
            <a:normAutofit/>
          </a:bodyPr>
          <a:lstStyle/>
          <a:p>
            <a:r>
              <a:rPr lang="en-US" sz="6000" dirty="0">
                <a:latin typeface="Aharoni" panose="02010803020104030203" pitchFamily="2" charset="-79"/>
                <a:cs typeface="Aharoni" panose="02010803020104030203" pitchFamily="2" charset="-79"/>
              </a:rPr>
              <a:t>Martin Parr</a:t>
            </a:r>
          </a:p>
        </p:txBody>
      </p:sp>
      <p:pic>
        <p:nvPicPr>
          <p:cNvPr id="5124" name="Picture 4" descr="Martin Parr: &amp;#39;There&amp;#39;s no time for being intimidated&amp;#39; | Martin Parr | The  Guardian">
            <a:extLst>
              <a:ext uri="{FF2B5EF4-FFF2-40B4-BE49-F238E27FC236}">
                <a16:creationId xmlns:a16="http://schemas.microsoft.com/office/drawing/2014/main" id="{5C658CCF-F554-DF48-B8A8-3F7E6EBEA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627" y="914895"/>
            <a:ext cx="5028210" cy="5028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627DDA-FAB5-9C4A-AB16-0F6DFB816666}"/>
              </a:ext>
            </a:extLst>
          </p:cNvPr>
          <p:cNvSpPr txBox="1"/>
          <p:nvPr/>
        </p:nvSpPr>
        <p:spPr>
          <a:xfrm>
            <a:off x="348343" y="2034799"/>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Martin Parr was born on 23 May 1952 in Epsom, Surrey, UK. Parr studied photography at Manchester Polytechnic, from 1970 to 1973. He is known for his photographic projects that take an intimate, satirical and anthropological look at aspects of modern life, in particular documenting the social classes of England, and more broadly the wealth of the Western world.</a:t>
            </a:r>
            <a:endParaRPr lang="en-US" sz="2400" dirty="0"/>
          </a:p>
        </p:txBody>
      </p:sp>
    </p:spTree>
    <p:extLst>
      <p:ext uri="{BB962C8B-B14F-4D97-AF65-F5344CB8AC3E}">
        <p14:creationId xmlns:p14="http://schemas.microsoft.com/office/powerpoint/2010/main" val="17000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tin Parr: &amp;quot;I&amp;#39;m creating fiction out of reality&amp;quot; - Canon Europe">
            <a:extLst>
              <a:ext uri="{FF2B5EF4-FFF2-40B4-BE49-F238E27FC236}">
                <a16:creationId xmlns:a16="http://schemas.microsoft.com/office/drawing/2014/main" id="{BB496668-E3ED-7241-96D0-E025C01D7F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6278" y="4608466"/>
            <a:ext cx="2746169" cy="1830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net Borden, Inc. : Martin Parr : World Tour - The Eye of Photography  Magazine">
            <a:extLst>
              <a:ext uri="{FF2B5EF4-FFF2-40B4-BE49-F238E27FC236}">
                <a16:creationId xmlns:a16="http://schemas.microsoft.com/office/drawing/2014/main" id="{957A1D82-51A0-2342-B5B9-59B6E0898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779" y="4234989"/>
            <a:ext cx="3433588" cy="22901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tin Parr | ARTPIL">
            <a:extLst>
              <a:ext uri="{FF2B5EF4-FFF2-40B4-BE49-F238E27FC236}">
                <a16:creationId xmlns:a16="http://schemas.microsoft.com/office/drawing/2014/main" id="{8FAC4A3E-35A4-9D48-89AA-8CB60988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022" y="2377494"/>
            <a:ext cx="4260465" cy="19882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lanches Contact, festival de Deauville : Martin Parr : Our neighbors the  English - The Eye of Photography Magazine">
            <a:extLst>
              <a:ext uri="{FF2B5EF4-FFF2-40B4-BE49-F238E27FC236}">
                <a16:creationId xmlns:a16="http://schemas.microsoft.com/office/drawing/2014/main" id="{8861FF2B-831B-3D48-A7FE-B846C41FB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913" y="177000"/>
            <a:ext cx="3031591" cy="20251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Double Negative » In Pictures: Martin Parr&amp;#39;s Work And Leisure">
            <a:extLst>
              <a:ext uri="{FF2B5EF4-FFF2-40B4-BE49-F238E27FC236}">
                <a16:creationId xmlns:a16="http://schemas.microsoft.com/office/drawing/2014/main" id="{36C7BED1-7796-4C44-8464-6BCABD0F8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204" y="177000"/>
            <a:ext cx="3031591" cy="201908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lanches Contact, festival de Deauville : Martin Parr : Our neighbors the  English - The Eye of Photography Magazine">
            <a:extLst>
              <a:ext uri="{FF2B5EF4-FFF2-40B4-BE49-F238E27FC236}">
                <a16:creationId xmlns:a16="http://schemas.microsoft.com/office/drawing/2014/main" id="{CA25462E-695D-FA4C-8FB3-5D79D100E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25" y="225045"/>
            <a:ext cx="3397010" cy="229011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e Last Resort 25&amp;#39;, Martin Parr, 1983–6, printed 2018 | Tate">
            <a:extLst>
              <a:ext uri="{FF2B5EF4-FFF2-40B4-BE49-F238E27FC236}">
                <a16:creationId xmlns:a16="http://schemas.microsoft.com/office/drawing/2014/main" id="{CC39510C-C481-7048-8B80-EFB691CFC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735" y="4107425"/>
            <a:ext cx="3063995" cy="241768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rtin Parr &amp;amp; the contemporary kitsch - From the 80s to today">
            <a:extLst>
              <a:ext uri="{FF2B5EF4-FFF2-40B4-BE49-F238E27FC236}">
                <a16:creationId xmlns:a16="http://schemas.microsoft.com/office/drawing/2014/main" id="{21C22621-83B2-034C-918B-161F65842F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674" y="2626865"/>
            <a:ext cx="2025167" cy="131976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8 Martin Parr ideas | martin parr, martin, photographic projects">
            <a:extLst>
              <a:ext uri="{FF2B5EF4-FFF2-40B4-BE49-F238E27FC236}">
                <a16:creationId xmlns:a16="http://schemas.microsoft.com/office/drawing/2014/main" id="{D07EB587-0F0E-0E44-89CD-A9A10C91AD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025" y="4607830"/>
            <a:ext cx="1872856" cy="187459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artin Parr – Documentary">
            <a:extLst>
              <a:ext uri="{FF2B5EF4-FFF2-40B4-BE49-F238E27FC236}">
                <a16:creationId xmlns:a16="http://schemas.microsoft.com/office/drawing/2014/main" id="{138CAF06-6870-5748-981E-BAF10A0FA1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5875" y="2588381"/>
            <a:ext cx="2278566" cy="151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6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06E80-5ADE-384D-B3AF-123BAFB30F4A}"/>
              </a:ext>
            </a:extLst>
          </p:cNvPr>
          <p:cNvSpPr>
            <a:spLocks noGrp="1"/>
          </p:cNvSpPr>
          <p:nvPr>
            <p:ph idx="1"/>
          </p:nvPr>
        </p:nvSpPr>
        <p:spPr>
          <a:xfrm>
            <a:off x="306860" y="261258"/>
            <a:ext cx="8136496" cy="6300180"/>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285750" indent="-285750">
              <a:lnSpc>
                <a:spcPct val="120000"/>
              </a:lnSpc>
            </a:pPr>
            <a:r>
              <a:rPr lang="en-GB" sz="1600" dirty="0"/>
              <a:t>Two seagulls are fighting over chips, and you can see the union jack in the background. The location is a seaside setting with a sunny clear blue sky. </a:t>
            </a:r>
          </a:p>
          <a:p>
            <a:pPr marL="285750" indent="-285750">
              <a:lnSpc>
                <a:spcPct val="120000"/>
              </a:lnSpc>
            </a:pPr>
            <a:r>
              <a:rPr lang="en-GB" sz="1600" dirty="0"/>
              <a:t>The composition isn’t exactly neat, and this is intentional. Parr isn’t trying to create a photograph that is ‘nice’ or ‘ordered’ to look at, rather he wants to make the viewer feel uneasy . This enhances his message and manipulates the viewer to feel a certain way. The background is blurry but not so much you cant see what's going on, but the focal point is the seagulls. </a:t>
            </a:r>
          </a:p>
          <a:p>
            <a:pPr marL="285750" indent="-285750">
              <a:lnSpc>
                <a:spcPct val="120000"/>
              </a:lnSpc>
            </a:pPr>
            <a:r>
              <a:rPr lang="en-GB" sz="1600" dirty="0"/>
              <a:t>The colours are very bright and vibrant which is common in Parr's work. Using vibrant colours makes the viewer feel good and ‘jolly’ and draws us into that beach side atmosphere. This good mood is in direct opposition to the image of the gulls. Seagulls are not perceived well by the British public. They are commonly thought as pests and even persecuted. The majority of viewers would be able to connect with this photograph and even share a similar experience with a seagull – not usually positive. The fact that bright colours are present in a ‘negative’ and very ‘real’ situation creates a strange juxtaposition. </a:t>
            </a:r>
          </a:p>
          <a:p>
            <a:pPr marL="285750" indent="-285750">
              <a:lnSpc>
                <a:spcPct val="120000"/>
              </a:lnSpc>
            </a:pPr>
            <a:r>
              <a:rPr lang="en-GB" sz="1600" dirty="0"/>
              <a:t>Parr may have used a flash to illuminate any shadow caused by the harsh sun. </a:t>
            </a:r>
          </a:p>
          <a:p>
            <a:pPr marL="285750" indent="-285750">
              <a:lnSpc>
                <a:spcPct val="120000"/>
              </a:lnSpc>
            </a:pPr>
            <a:r>
              <a:rPr lang="en-US" sz="1600" dirty="0"/>
              <a:t>Parr is showing a situation that is very familiar to the British public. The flag in the background is stating that the seagulls are very much part of our culture or way of living. The problems we have living alongside gulls have not been resolved, and we just continue to conflict with these animals despite the issues. The reality is, the gulls are wild animals and are trying to survive – they don’t know right from wrong. We do.  So this could suggest our laziness or ignorance. </a:t>
            </a:r>
          </a:p>
        </p:txBody>
      </p:sp>
      <p:pic>
        <p:nvPicPr>
          <p:cNvPr id="4" name="Picture 12" descr="Planches Contact, festival de Deauville : Martin Parr : Our neighbors the  English - The Eye of Photography Magazine">
            <a:extLst>
              <a:ext uri="{FF2B5EF4-FFF2-40B4-BE49-F238E27FC236}">
                <a16:creationId xmlns:a16="http://schemas.microsoft.com/office/drawing/2014/main" id="{98FCC910-F3F8-C14D-BBC0-1269FD56A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245" y="1856923"/>
            <a:ext cx="3160895" cy="213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ownload Sea Gulls - Seagulls Png PNG Image with No Background - PNGkey.com">
            <a:extLst>
              <a:ext uri="{FF2B5EF4-FFF2-40B4-BE49-F238E27FC236}">
                <a16:creationId xmlns:a16="http://schemas.microsoft.com/office/drawing/2014/main" id="{1C7A9AD8-E8A8-8446-A7FA-969A8DC5A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14" y="0"/>
            <a:ext cx="9049436" cy="6666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D7E272-8CCB-5946-8355-7CBD6E769CD0}"/>
              </a:ext>
            </a:extLst>
          </p:cNvPr>
          <p:cNvSpPr>
            <a:spLocks noGrp="1"/>
          </p:cNvSpPr>
          <p:nvPr>
            <p:ph type="title"/>
          </p:nvPr>
        </p:nvSpPr>
        <p:spPr>
          <a:xfrm>
            <a:off x="1526968" y="365125"/>
            <a:ext cx="10838793" cy="1325563"/>
          </a:xfrm>
        </p:spPr>
        <p:txBody>
          <a:bodyPr>
            <a:normAutofit/>
          </a:bodyPr>
          <a:lstStyle/>
          <a:p>
            <a:r>
              <a:rPr lang="en-US" sz="4000" dirty="0"/>
              <a:t>My Photoshoot idea in response to Martin Parr</a:t>
            </a:r>
          </a:p>
        </p:txBody>
      </p:sp>
      <p:sp>
        <p:nvSpPr>
          <p:cNvPr id="3" name="Content Placeholder 2">
            <a:extLst>
              <a:ext uri="{FF2B5EF4-FFF2-40B4-BE49-F238E27FC236}">
                <a16:creationId xmlns:a16="http://schemas.microsoft.com/office/drawing/2014/main" id="{83325E0A-45CA-F543-817F-D6083E570CF0}"/>
              </a:ext>
            </a:extLst>
          </p:cNvPr>
          <p:cNvSpPr>
            <a:spLocks noGrp="1"/>
          </p:cNvSpPr>
          <p:nvPr>
            <p:ph idx="1"/>
          </p:nvPr>
        </p:nvSpPr>
        <p:spPr>
          <a:xfrm>
            <a:off x="680546" y="1690688"/>
            <a:ext cx="10781672" cy="4119670"/>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marL="0" indent="0">
              <a:buNone/>
            </a:pPr>
            <a:r>
              <a:rPr lang="en-US" dirty="0"/>
              <a:t>I can photograph seagulls as I live at a seaside town where seagulls are present. I will visit </a:t>
            </a:r>
            <a:r>
              <a:rPr lang="en-US" dirty="0" err="1"/>
              <a:t>Paignton</a:t>
            </a:r>
            <a:r>
              <a:rPr lang="en-US" dirty="0"/>
              <a:t> seafront during the day and hopefully it will be sunny. </a:t>
            </a:r>
          </a:p>
          <a:p>
            <a:pPr marL="0" indent="0">
              <a:buNone/>
            </a:pPr>
            <a:r>
              <a:rPr lang="en-US" dirty="0"/>
              <a:t>Parr’s seagull image isn’t about protecting the gulls, or even communicating something ‘good’ or ‘positive about them but it gets the message across. I  like the idea of juxtaposition and using colour and a ‘negative’ situation/ scene. </a:t>
            </a:r>
          </a:p>
          <a:p>
            <a:pPr marL="0" indent="0">
              <a:buNone/>
            </a:pPr>
            <a:r>
              <a:rPr lang="en-US" b="1" dirty="0"/>
              <a:t>My message would be that “seagulls are not the problem – we are”</a:t>
            </a:r>
          </a:p>
          <a:p>
            <a:pPr marL="0" indent="0">
              <a:buNone/>
            </a:pPr>
            <a:r>
              <a:rPr lang="en-US" dirty="0"/>
              <a:t>I will use colour and a negative situation/scene combined as well as odd compositions. I will try to make the image as vivid and real as possible ensuring there is lots of colour present. I may also use photomontage to include the union jack </a:t>
            </a:r>
          </a:p>
          <a:p>
            <a:endParaRPr lang="en-US" dirty="0"/>
          </a:p>
        </p:txBody>
      </p:sp>
      <p:pic>
        <p:nvPicPr>
          <p:cNvPr id="4100" name="Picture 4">
            <a:extLst>
              <a:ext uri="{FF2B5EF4-FFF2-40B4-BE49-F238E27FC236}">
                <a16:creationId xmlns:a16="http://schemas.microsoft.com/office/drawing/2014/main" id="{0A1DCC39-755F-2D4E-89DA-201F21BC7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8793" y="5486400"/>
            <a:ext cx="75279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5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558</Words>
  <Application>Microsoft Macintosh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Aharoni</vt:lpstr>
      <vt:lpstr>Arial</vt:lpstr>
      <vt:lpstr>Calibri</vt:lpstr>
      <vt:lpstr>Calibri Light</vt:lpstr>
      <vt:lpstr>Office Theme</vt:lpstr>
      <vt:lpstr>Martin Parr </vt:lpstr>
      <vt:lpstr>Martin Parr</vt:lpstr>
      <vt:lpstr>PowerPoint Presentation</vt:lpstr>
      <vt:lpstr>PowerPoint Presentation</vt:lpstr>
      <vt:lpstr>My Photoshoot idea in response to Martin Parr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Parr </dc:title>
  <dc:creator>Abbie Woodbridge</dc:creator>
  <cp:lastModifiedBy>Abbie Woodbridge</cp:lastModifiedBy>
  <cp:revision>5</cp:revision>
  <dcterms:created xsi:type="dcterms:W3CDTF">2021-09-06T15:48:22Z</dcterms:created>
  <dcterms:modified xsi:type="dcterms:W3CDTF">2021-09-06T16:36:14Z</dcterms:modified>
</cp:coreProperties>
</file>