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sldIdLst>
    <p:sldId id="257" r:id="rId2"/>
    <p:sldId id="279" r:id="rId3"/>
    <p:sldId id="289" r:id="rId4"/>
    <p:sldId id="296" r:id="rId5"/>
    <p:sldId id="258" r:id="rId6"/>
    <p:sldId id="259" r:id="rId7"/>
    <p:sldId id="260" r:id="rId8"/>
    <p:sldId id="278" r:id="rId9"/>
    <p:sldId id="271" r:id="rId10"/>
    <p:sldId id="297" r:id="rId11"/>
    <p:sldId id="261" r:id="rId12"/>
    <p:sldId id="262" r:id="rId13"/>
    <p:sldId id="263" r:id="rId14"/>
    <p:sldId id="264" r:id="rId15"/>
    <p:sldId id="265" r:id="rId16"/>
    <p:sldId id="266" r:id="rId17"/>
    <p:sldId id="267" r:id="rId18"/>
    <p:sldId id="277" r:id="rId19"/>
    <p:sldId id="290" r:id="rId20"/>
    <p:sldId id="291" r:id="rId21"/>
    <p:sldId id="268" r:id="rId22"/>
    <p:sldId id="269" r:id="rId23"/>
    <p:sldId id="292" r:id="rId24"/>
    <p:sldId id="294" r:id="rId25"/>
    <p:sldId id="29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1"/>
    <p:restoredTop sz="94694"/>
  </p:normalViewPr>
  <p:slideViewPr>
    <p:cSldViewPr snapToGrid="0" snapToObjects="1">
      <p:cViewPr>
        <p:scale>
          <a:sx n="86" d="100"/>
          <a:sy n="86" d="100"/>
        </p:scale>
        <p:origin x="1368" y="9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7F625BA-2354-7740-BD75-DF226BA790A1}"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F625BA-2354-7740-BD75-DF226BA790A1}"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F625BA-2354-7740-BD75-DF226BA790A1}"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F625BA-2354-7740-BD75-DF226BA790A1}"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7F625BA-2354-7740-BD75-DF226BA790A1}"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7F625BA-2354-7740-BD75-DF226BA790A1}"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7F625BA-2354-7740-BD75-DF226BA790A1}" type="datetimeFigureOut">
              <a:rPr lang="en-US" smtClean="0"/>
              <a:t>9/6/21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7F625BA-2354-7740-BD75-DF226BA790A1}" type="datetimeFigureOut">
              <a:rPr lang="en-US" smtClean="0"/>
              <a:t>9/6/21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625BA-2354-7740-BD75-DF226BA790A1}" type="datetimeFigureOut">
              <a:rPr lang="en-US" smtClean="0"/>
              <a:t>9/6/21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7F625BA-2354-7740-BD75-DF226BA790A1}"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7F625BA-2354-7740-BD75-DF226BA790A1}"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F6DEC-BBAB-D144-9B8D-339AAFD11E20}"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25BA-2354-7740-BD75-DF226BA790A1}" type="datetimeFigureOut">
              <a:rPr lang="en-US" smtClean="0"/>
              <a:t>9/6/21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F6DEC-BBAB-D144-9B8D-339AAFD11E20}"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lon115151_1__9.jpg"/>
          <p:cNvPicPr>
            <a:picLocks noGrp="1" noChangeAspect="1"/>
          </p:cNvPicPr>
          <p:nvPr>
            <p:ph idx="1"/>
          </p:nvPr>
        </p:nvPicPr>
        <p:blipFill>
          <a:blip r:embed="rId2" cstate="screen">
            <a:extLst>
              <a:ext uri="{28A0092B-C50C-407E-A947-70E740481C1C}">
                <a14:useLocalDpi xmlns:a14="http://schemas.microsoft.com/office/drawing/2010/main"/>
              </a:ext>
            </a:extLst>
          </a:blip>
          <a:srcRect l="-77182" r="-77182"/>
          <a:stretch>
            <a:fillRect/>
          </a:stretch>
        </p:blipFill>
        <p:spPr>
          <a:xfrm>
            <a:off x="-3805298" y="1"/>
            <a:ext cx="12469962" cy="6857999"/>
          </a:xfrm>
        </p:spPr>
      </p:pic>
      <p:sp>
        <p:nvSpPr>
          <p:cNvPr id="2" name="Title 1"/>
          <p:cNvSpPr>
            <a:spLocks noGrp="1"/>
          </p:cNvSpPr>
          <p:nvPr>
            <p:ph type="title"/>
          </p:nvPr>
        </p:nvSpPr>
        <p:spPr>
          <a:xfrm>
            <a:off x="3968646" y="1654138"/>
            <a:ext cx="5349426" cy="1540138"/>
          </a:xfrm>
        </p:spPr>
        <p:txBody>
          <a:bodyPr>
            <a:normAutofit fontScale="90000"/>
          </a:bodyPr>
          <a:lstStyle/>
          <a:p>
            <a:r>
              <a:rPr lang="en-US" sz="5400" dirty="0"/>
              <a:t>Martin Parr</a:t>
            </a:r>
            <a:br>
              <a:rPr lang="en-US" dirty="0"/>
            </a:br>
            <a:endParaRPr lang="en-US" dirty="0"/>
          </a:p>
        </p:txBody>
      </p:sp>
      <p:sp>
        <p:nvSpPr>
          <p:cNvPr id="5" name="TextBox 4"/>
          <p:cNvSpPr txBox="1"/>
          <p:nvPr/>
        </p:nvSpPr>
        <p:spPr>
          <a:xfrm>
            <a:off x="5155975" y="2703066"/>
            <a:ext cx="4377769" cy="1200329"/>
          </a:xfrm>
          <a:prstGeom prst="rect">
            <a:avLst/>
          </a:prstGeom>
          <a:noFill/>
        </p:spPr>
        <p:txBody>
          <a:bodyPr wrap="square" rtlCol="0">
            <a:spAutoFit/>
          </a:bodyPr>
          <a:lstStyle/>
          <a:p>
            <a:r>
              <a:rPr lang="en-US" sz="3600" dirty="0"/>
              <a:t>British </a:t>
            </a:r>
          </a:p>
          <a:p>
            <a:r>
              <a:rPr lang="en-US" sz="3600" dirty="0"/>
              <a:t>photojournalist </a:t>
            </a:r>
          </a:p>
        </p:txBody>
      </p:sp>
    </p:spTree>
    <p:extLst>
      <p:ext uri="{BB962C8B-B14F-4D97-AF65-F5344CB8AC3E}">
        <p14:creationId xmlns:p14="http://schemas.microsoft.com/office/powerpoint/2010/main" val="268774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60CE-438F-B347-8E39-2C832E423BE3}"/>
              </a:ext>
            </a:extLst>
          </p:cNvPr>
          <p:cNvSpPr>
            <a:spLocks noGrp="1"/>
          </p:cNvSpPr>
          <p:nvPr>
            <p:ph type="title"/>
          </p:nvPr>
        </p:nvSpPr>
        <p:spPr/>
        <p:txBody>
          <a:bodyPr/>
          <a:lstStyle/>
          <a:p>
            <a:r>
              <a:rPr lang="en-US" dirty="0"/>
              <a:t>Video </a:t>
            </a:r>
          </a:p>
        </p:txBody>
      </p:sp>
      <p:sp>
        <p:nvSpPr>
          <p:cNvPr id="3" name="Content Placeholder 2">
            <a:extLst>
              <a:ext uri="{FF2B5EF4-FFF2-40B4-BE49-F238E27FC236}">
                <a16:creationId xmlns:a16="http://schemas.microsoft.com/office/drawing/2014/main" id="{FF3D9B4D-01F8-5A48-AAF6-FF2371B397AC}"/>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=9frLRE49i_A</a:t>
            </a:r>
          </a:p>
        </p:txBody>
      </p:sp>
      <p:pic>
        <p:nvPicPr>
          <p:cNvPr id="5" name="Picture 4" descr="A person riding a motorcycle&#10;&#10;Description automatically generated with low confidence">
            <a:extLst>
              <a:ext uri="{FF2B5EF4-FFF2-40B4-BE49-F238E27FC236}">
                <a16:creationId xmlns:a16="http://schemas.microsoft.com/office/drawing/2014/main" id="{F9D18FE4-9A43-A04F-918F-F69186E2DC1C}"/>
              </a:ext>
            </a:extLst>
          </p:cNvPr>
          <p:cNvPicPr>
            <a:picLocks noChangeAspect="1"/>
          </p:cNvPicPr>
          <p:nvPr/>
        </p:nvPicPr>
        <p:blipFill>
          <a:blip r:embed="rId2"/>
          <a:stretch>
            <a:fillRect/>
          </a:stretch>
        </p:blipFill>
        <p:spPr>
          <a:xfrm>
            <a:off x="764498" y="2395081"/>
            <a:ext cx="7405141" cy="3913644"/>
          </a:xfrm>
          <a:prstGeom prst="rect">
            <a:avLst/>
          </a:prstGeom>
        </p:spPr>
      </p:pic>
    </p:spTree>
    <p:extLst>
      <p:ext uri="{BB962C8B-B14F-4D97-AF65-F5344CB8AC3E}">
        <p14:creationId xmlns:p14="http://schemas.microsoft.com/office/powerpoint/2010/main" val="1530447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8f7845c56b091ba687385c6dd0711ed.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45" b="7931"/>
          <a:stretch/>
        </p:blipFill>
        <p:spPr>
          <a:xfrm>
            <a:off x="20" y="10"/>
            <a:ext cx="9143980" cy="6857990"/>
          </a:xfrm>
          <a:noFill/>
        </p:spPr>
      </p:pic>
    </p:spTree>
    <p:extLst>
      <p:ext uri="{BB962C8B-B14F-4D97-AF65-F5344CB8AC3E}">
        <p14:creationId xmlns:p14="http://schemas.microsoft.com/office/powerpoint/2010/main" val="395573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003.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3226"/>
          <a:stretch/>
        </p:blipFill>
        <p:spPr>
          <a:xfrm>
            <a:off x="20" y="10"/>
            <a:ext cx="9143980" cy="6857990"/>
          </a:xfrm>
          <a:noFill/>
        </p:spPr>
      </p:pic>
    </p:spTree>
    <p:extLst>
      <p:ext uri="{BB962C8B-B14F-4D97-AF65-F5344CB8AC3E}">
        <p14:creationId xmlns:p14="http://schemas.microsoft.com/office/powerpoint/2010/main" val="94199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tin-parr-hits-paris-1417198669.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348" y="734518"/>
            <a:ext cx="9174696" cy="5160766"/>
          </a:xfrm>
        </p:spPr>
      </p:pic>
    </p:spTree>
    <p:extLst>
      <p:ext uri="{BB962C8B-B14F-4D97-AF65-F5344CB8AC3E}">
        <p14:creationId xmlns:p14="http://schemas.microsoft.com/office/powerpoint/2010/main" val="324364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tin-parr-notre-dame-de-paris.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755" r="8911" b="-1"/>
          <a:stretch/>
        </p:blipFill>
        <p:spPr>
          <a:xfrm>
            <a:off x="20" y="10"/>
            <a:ext cx="9143980" cy="6857990"/>
          </a:xfrm>
          <a:noFill/>
        </p:spPr>
      </p:pic>
    </p:spTree>
    <p:extLst>
      <p:ext uri="{BB962C8B-B14F-4D97-AF65-F5344CB8AC3E}">
        <p14:creationId xmlns:p14="http://schemas.microsoft.com/office/powerpoint/2010/main" val="404076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tinParr.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65250" y="1608931"/>
            <a:ext cx="6413500" cy="4508500"/>
          </a:xfrm>
        </p:spPr>
      </p:pic>
    </p:spTree>
    <p:extLst>
      <p:ext uri="{BB962C8B-B14F-4D97-AF65-F5344CB8AC3E}">
        <p14:creationId xmlns:p14="http://schemas.microsoft.com/office/powerpoint/2010/main" val="8306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3imagen1.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89100" y="1602581"/>
            <a:ext cx="5765800" cy="4521200"/>
          </a:xfrm>
        </p:spPr>
      </p:pic>
    </p:spTree>
    <p:extLst>
      <p:ext uri="{BB962C8B-B14F-4D97-AF65-F5344CB8AC3E}">
        <p14:creationId xmlns:p14="http://schemas.microsoft.com/office/powerpoint/2010/main" val="172570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Brighton%2C+Merseyside%2C+England%2C+from+%27The+Last+Resort%27%2C+1983-86%2C+Martin+Parr.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41500" y="1602581"/>
            <a:ext cx="5461000" cy="4521200"/>
          </a:xfrm>
        </p:spPr>
      </p:pic>
    </p:spTree>
    <p:extLst>
      <p:ext uri="{BB962C8B-B14F-4D97-AF65-F5344CB8AC3E}">
        <p14:creationId xmlns:p14="http://schemas.microsoft.com/office/powerpoint/2010/main" val="160566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 philosophy </a:t>
            </a:r>
          </a:p>
        </p:txBody>
      </p:sp>
      <p:sp>
        <p:nvSpPr>
          <p:cNvPr id="3" name="Content Placeholder 2"/>
          <p:cNvSpPr>
            <a:spLocks noGrp="1"/>
          </p:cNvSpPr>
          <p:nvPr>
            <p:ph idx="1"/>
          </p:nvPr>
        </p:nvSpPr>
        <p:spPr/>
        <p:txBody>
          <a:bodyPr/>
          <a:lstStyle/>
          <a:p>
            <a:r>
              <a:rPr lang="en-US" dirty="0"/>
              <a:t>He was exploring the difference between the mythology of a place and the reality of it. </a:t>
            </a:r>
          </a:p>
          <a:p>
            <a:r>
              <a:rPr lang="en-US" dirty="0"/>
              <a:t>He made serious photos disguised as entertainment</a:t>
            </a:r>
          </a:p>
          <a:p>
            <a:r>
              <a:rPr lang="en-US" dirty="0"/>
              <a:t>He was against Thatcher </a:t>
            </a:r>
          </a:p>
          <a:p>
            <a:r>
              <a:rPr lang="en-US" dirty="0"/>
              <a:t>He was mocking society </a:t>
            </a:r>
          </a:p>
        </p:txBody>
      </p:sp>
    </p:spTree>
    <p:extLst>
      <p:ext uri="{BB962C8B-B14F-4D97-AF65-F5344CB8AC3E}">
        <p14:creationId xmlns:p14="http://schemas.microsoft.com/office/powerpoint/2010/main" val="282435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he photograph? </a:t>
            </a:r>
          </a:p>
        </p:txBody>
      </p:sp>
      <p:sp>
        <p:nvSpPr>
          <p:cNvPr id="3" name="Content Placeholder 2"/>
          <p:cNvSpPr>
            <a:spLocks noGrp="1"/>
          </p:cNvSpPr>
          <p:nvPr>
            <p:ph idx="1"/>
          </p:nvPr>
        </p:nvSpPr>
        <p:spPr/>
        <p:txBody>
          <a:bodyPr>
            <a:normAutofit/>
          </a:bodyPr>
          <a:lstStyle/>
          <a:p>
            <a:r>
              <a:rPr lang="en-US" dirty="0"/>
              <a:t>Screaming kids</a:t>
            </a:r>
          </a:p>
          <a:p>
            <a:r>
              <a:rPr lang="en-US" dirty="0"/>
              <a:t>Lifeless parents </a:t>
            </a:r>
          </a:p>
          <a:p>
            <a:r>
              <a:rPr lang="en-US" dirty="0"/>
              <a:t>Bad food</a:t>
            </a:r>
          </a:p>
          <a:p>
            <a:r>
              <a:rPr lang="en-US" dirty="0"/>
              <a:t>Junk food</a:t>
            </a:r>
          </a:p>
          <a:p>
            <a:r>
              <a:rPr lang="en-US" dirty="0"/>
              <a:t>Rubbish</a:t>
            </a:r>
          </a:p>
          <a:p>
            <a:r>
              <a:rPr lang="en-US" dirty="0"/>
              <a:t>Untidy environment </a:t>
            </a:r>
          </a:p>
          <a:p>
            <a:r>
              <a:rPr lang="en-US" dirty="0"/>
              <a:t>Greed </a:t>
            </a:r>
          </a:p>
        </p:txBody>
      </p:sp>
    </p:spTree>
    <p:extLst>
      <p:ext uri="{BB962C8B-B14F-4D97-AF65-F5344CB8AC3E}">
        <p14:creationId xmlns:p14="http://schemas.microsoft.com/office/powerpoint/2010/main" val="162192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229600" cy="1143000"/>
          </a:xfrm>
        </p:spPr>
        <p:txBody>
          <a:bodyPr/>
          <a:lstStyle/>
          <a:p>
            <a:r>
              <a:rPr lang="en-US" dirty="0"/>
              <a:t>Learning objectives </a:t>
            </a:r>
          </a:p>
        </p:txBody>
      </p:sp>
      <p:sp>
        <p:nvSpPr>
          <p:cNvPr id="3" name="Content Placeholder 2"/>
          <p:cNvSpPr>
            <a:spLocks noGrp="1"/>
          </p:cNvSpPr>
          <p:nvPr>
            <p:ph idx="1"/>
          </p:nvPr>
        </p:nvSpPr>
        <p:spPr>
          <a:xfrm>
            <a:off x="1" y="2557670"/>
            <a:ext cx="8979876" cy="4007253"/>
          </a:xfrm>
        </p:spPr>
        <p:style>
          <a:lnRef idx="1">
            <a:schemeClr val="accent4"/>
          </a:lnRef>
          <a:fillRef idx="2">
            <a:schemeClr val="accent4"/>
          </a:fillRef>
          <a:effectRef idx="1">
            <a:schemeClr val="accent4"/>
          </a:effectRef>
          <a:fontRef idx="minor">
            <a:schemeClr val="dk1"/>
          </a:fontRef>
        </p:style>
        <p:txBody>
          <a:bodyPr>
            <a:noAutofit/>
          </a:bodyPr>
          <a:lstStyle/>
          <a:p>
            <a:r>
              <a:rPr lang="en-US" sz="3600" b="1">
                <a:solidFill>
                  <a:srgbClr val="00B050"/>
                </a:solidFill>
              </a:rPr>
              <a:t>Analyse</a:t>
            </a:r>
            <a:r>
              <a:rPr lang="en-US" sz="3600"/>
              <a:t> 1 </a:t>
            </a:r>
            <a:r>
              <a:rPr lang="en-US" sz="3600" dirty="0"/>
              <a:t>Martin </a:t>
            </a:r>
            <a:r>
              <a:rPr lang="en-US" sz="3600"/>
              <a:t>Parr photo</a:t>
            </a:r>
            <a:endParaRPr lang="en-US" sz="3600" dirty="0"/>
          </a:p>
          <a:p>
            <a:r>
              <a:rPr lang="en-US" sz="3600" b="1" dirty="0">
                <a:solidFill>
                  <a:srgbClr val="00B050"/>
                </a:solidFill>
              </a:rPr>
              <a:t>Discuss</a:t>
            </a:r>
            <a:r>
              <a:rPr lang="en-US" sz="3600" dirty="0"/>
              <a:t> how messages are conveyed via photos</a:t>
            </a:r>
          </a:p>
          <a:p>
            <a:r>
              <a:rPr lang="en-US" sz="3600" b="1" dirty="0">
                <a:solidFill>
                  <a:srgbClr val="00B050"/>
                </a:solidFill>
              </a:rPr>
              <a:t>Identify</a:t>
            </a:r>
            <a:r>
              <a:rPr lang="en-US" sz="3600" dirty="0"/>
              <a:t> 3 photographic techniques used to convey messages/meaning</a:t>
            </a:r>
          </a:p>
          <a:p>
            <a:r>
              <a:rPr lang="en-US" sz="3600" b="1" dirty="0">
                <a:solidFill>
                  <a:srgbClr val="00B050"/>
                </a:solidFill>
              </a:rPr>
              <a:t>Explain</a:t>
            </a:r>
            <a:r>
              <a:rPr lang="en-US" sz="3600" dirty="0"/>
              <a:t> how you will respond to Martin Parr</a:t>
            </a:r>
          </a:p>
        </p:txBody>
      </p:sp>
      <p:sp>
        <p:nvSpPr>
          <p:cNvPr id="4" name="TextBox 3"/>
          <p:cNvSpPr txBox="1"/>
          <p:nvPr/>
        </p:nvSpPr>
        <p:spPr>
          <a:xfrm>
            <a:off x="688770" y="1143000"/>
            <a:ext cx="6799690" cy="1077218"/>
          </a:xfrm>
          <a:prstGeom prst="rect">
            <a:avLst/>
          </a:prstGeom>
          <a:noFill/>
        </p:spPr>
        <p:txBody>
          <a:bodyPr wrap="square" rtlCol="0">
            <a:spAutoFit/>
          </a:bodyPr>
          <a:lstStyle/>
          <a:p>
            <a:pPr algn="ctr"/>
            <a:r>
              <a:rPr lang="en-US" sz="3200" dirty="0"/>
              <a:t>AIM: Introduce </a:t>
            </a:r>
            <a:r>
              <a:rPr lang="en-US" sz="3200"/>
              <a:t>learners to Martin </a:t>
            </a:r>
            <a:r>
              <a:rPr lang="en-US" sz="3200" dirty="0"/>
              <a:t>Parr</a:t>
            </a:r>
          </a:p>
          <a:p>
            <a:pPr algn="ctr"/>
            <a:r>
              <a:rPr lang="en-US" sz="3200" dirty="0"/>
              <a:t>and explore his ideas  </a:t>
            </a:r>
          </a:p>
        </p:txBody>
      </p:sp>
    </p:spTree>
    <p:extLst>
      <p:ext uri="{BB962C8B-B14F-4D97-AF65-F5344CB8AC3E}">
        <p14:creationId xmlns:p14="http://schemas.microsoft.com/office/powerpoint/2010/main" val="98092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photographic techniques did Parr use to convey a message?</a:t>
            </a:r>
          </a:p>
        </p:txBody>
      </p:sp>
      <p:sp>
        <p:nvSpPr>
          <p:cNvPr id="3" name="Content Placeholder 2"/>
          <p:cNvSpPr>
            <a:spLocks noGrp="1"/>
          </p:cNvSpPr>
          <p:nvPr>
            <p:ph idx="1"/>
          </p:nvPr>
        </p:nvSpPr>
        <p:spPr>
          <a:xfrm>
            <a:off x="457200" y="1904906"/>
            <a:ext cx="8229600" cy="4678456"/>
          </a:xfrm>
        </p:spPr>
        <p:txBody>
          <a:bodyPr>
            <a:normAutofit fontScale="85000" lnSpcReduction="20000"/>
          </a:bodyPr>
          <a:lstStyle/>
          <a:p>
            <a:r>
              <a:rPr lang="en-US" dirty="0"/>
              <a:t>Using bright colours to increase vibrancy</a:t>
            </a:r>
          </a:p>
          <a:p>
            <a:r>
              <a:rPr lang="en-US" dirty="0"/>
              <a:t>Increasing the saturation  to get viewers attention</a:t>
            </a:r>
          </a:p>
          <a:p>
            <a:r>
              <a:rPr lang="en-US" dirty="0"/>
              <a:t>Using a flash to illuminate his subjects</a:t>
            </a:r>
          </a:p>
          <a:p>
            <a:r>
              <a:rPr lang="en-US" dirty="0"/>
              <a:t>Composition </a:t>
            </a:r>
          </a:p>
          <a:p>
            <a:r>
              <a:rPr lang="en-US" dirty="0"/>
              <a:t>Negative content with bright colour and snapshot atmosphere</a:t>
            </a:r>
          </a:p>
          <a:p>
            <a:r>
              <a:rPr lang="en-US" dirty="0"/>
              <a:t>Odd compositions </a:t>
            </a:r>
          </a:p>
          <a:p>
            <a:r>
              <a:rPr lang="en-US" dirty="0"/>
              <a:t>Very vivid detail</a:t>
            </a:r>
          </a:p>
          <a:p>
            <a:r>
              <a:rPr lang="en-US" dirty="0"/>
              <a:t>Showing reality (as opposed to traditional photography showing the best of everything)</a:t>
            </a:r>
          </a:p>
          <a:p>
            <a:r>
              <a:rPr lang="en-US" dirty="0"/>
              <a:t>Mocking – satire   </a:t>
            </a:r>
          </a:p>
          <a:p>
            <a:pPr marL="0" indent="0">
              <a:buNone/>
            </a:pPr>
            <a:endParaRPr lang="en-US" dirty="0"/>
          </a:p>
        </p:txBody>
      </p:sp>
    </p:spTree>
    <p:extLst>
      <p:ext uri="{BB962C8B-B14F-4D97-AF65-F5344CB8AC3E}">
        <p14:creationId xmlns:p14="http://schemas.microsoft.com/office/powerpoint/2010/main" val="119292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graph-by-martin-parr.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53828" y="0"/>
            <a:ext cx="7476185" cy="6858000"/>
          </a:xfrm>
        </p:spPr>
      </p:pic>
    </p:spTree>
    <p:extLst>
      <p:ext uri="{BB962C8B-B14F-4D97-AF65-F5344CB8AC3E}">
        <p14:creationId xmlns:p14="http://schemas.microsoft.com/office/powerpoint/2010/main" val="264262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mblr_m94b7jPx5C1r146zvo1_1280.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7333"/>
          <a:stretch/>
        </p:blipFill>
        <p:spPr>
          <a:xfrm>
            <a:off x="20" y="10"/>
            <a:ext cx="9143980" cy="6857990"/>
          </a:xfrm>
          <a:noFill/>
        </p:spPr>
      </p:pic>
    </p:spTree>
    <p:extLst>
      <p:ext uri="{BB962C8B-B14F-4D97-AF65-F5344CB8AC3E}">
        <p14:creationId xmlns:p14="http://schemas.microsoft.com/office/powerpoint/2010/main" val="336267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734" y="1236045"/>
            <a:ext cx="5358984" cy="1143000"/>
          </a:xfrm>
        </p:spPr>
        <p:txBody>
          <a:bodyPr/>
          <a:lstStyle/>
          <a:p>
            <a:r>
              <a:rPr lang="en-US" dirty="0"/>
              <a:t>Research Task </a:t>
            </a:r>
          </a:p>
        </p:txBody>
      </p:sp>
      <p:sp>
        <p:nvSpPr>
          <p:cNvPr id="3" name="Content Placeholder 2"/>
          <p:cNvSpPr>
            <a:spLocks noGrp="1"/>
          </p:cNvSpPr>
          <p:nvPr>
            <p:ph idx="1"/>
          </p:nvPr>
        </p:nvSpPr>
        <p:spPr>
          <a:xfrm>
            <a:off x="457200" y="3429000"/>
            <a:ext cx="8229600" cy="2866868"/>
          </a:xfrm>
        </p:spPr>
        <p:txBody>
          <a:bodyPr>
            <a:normAutofit lnSpcReduction="10000"/>
          </a:bodyPr>
          <a:lstStyle/>
          <a:p>
            <a:r>
              <a:rPr lang="en-US" sz="4400" dirty="0"/>
              <a:t>Photo of him</a:t>
            </a:r>
          </a:p>
          <a:p>
            <a:r>
              <a:rPr lang="en-US" sz="4400" dirty="0"/>
              <a:t>Mini bio (very brief)</a:t>
            </a:r>
          </a:p>
          <a:p>
            <a:r>
              <a:rPr lang="en-US" sz="4400" dirty="0"/>
              <a:t>5 MP photos – analyse them: see example    </a:t>
            </a:r>
          </a:p>
          <a:p>
            <a:endParaRPr lang="en-US" sz="4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964186"/>
            <a:ext cx="2398426" cy="1686719"/>
          </a:xfrm>
          <a:prstGeom prst="rect">
            <a:avLst/>
          </a:prstGeom>
          <a:ln>
            <a:noFill/>
          </a:ln>
          <a:effectLst>
            <a:softEdge rad="112500"/>
          </a:effectLst>
        </p:spPr>
      </p:pic>
    </p:spTree>
    <p:extLst>
      <p:ext uri="{BB962C8B-B14F-4D97-AF65-F5344CB8AC3E}">
        <p14:creationId xmlns:p14="http://schemas.microsoft.com/office/powerpoint/2010/main" val="116582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Plan/intention</a:t>
            </a:r>
            <a:endParaRPr lang="en-US" dirty="0"/>
          </a:p>
        </p:txBody>
      </p:sp>
      <p:sp>
        <p:nvSpPr>
          <p:cNvPr id="3" name="Content Placeholder 2"/>
          <p:cNvSpPr>
            <a:spLocks noGrp="1"/>
          </p:cNvSpPr>
          <p:nvPr>
            <p:ph idx="1"/>
          </p:nvPr>
        </p:nvSpPr>
        <p:spPr>
          <a:xfrm>
            <a:off x="457200" y="1441191"/>
            <a:ext cx="8229600" cy="5028132"/>
          </a:xfrm>
        </p:spPr>
        <p:txBody>
          <a:bodyPr>
            <a:normAutofit fontScale="92500"/>
          </a:bodyPr>
          <a:lstStyle/>
          <a:p>
            <a:r>
              <a:rPr lang="en-US" sz="3600" dirty="0"/>
              <a:t>How could you use Martin Parrs techniques in relation to your own theme?</a:t>
            </a:r>
          </a:p>
          <a:p>
            <a:r>
              <a:rPr lang="en-US" sz="3600" dirty="0"/>
              <a:t>Where would you go?</a:t>
            </a:r>
          </a:p>
          <a:p>
            <a:r>
              <a:rPr lang="en-US" sz="3600" dirty="0"/>
              <a:t>Would you need any props?</a:t>
            </a:r>
          </a:p>
          <a:p>
            <a:r>
              <a:rPr lang="en-US" sz="3600" dirty="0"/>
              <a:t>What would your message be?</a:t>
            </a:r>
          </a:p>
          <a:p>
            <a:r>
              <a:rPr lang="en-US" sz="3600" dirty="0"/>
              <a:t>How are you going to convey that message?</a:t>
            </a:r>
          </a:p>
          <a:p>
            <a:r>
              <a:rPr lang="en-US" sz="3600" dirty="0"/>
              <a:t>What photographic techniques will you use to further communicate the message?</a:t>
            </a:r>
          </a:p>
        </p:txBody>
      </p:sp>
    </p:spTree>
    <p:extLst>
      <p:ext uri="{BB962C8B-B14F-4D97-AF65-F5344CB8AC3E}">
        <p14:creationId xmlns:p14="http://schemas.microsoft.com/office/powerpoint/2010/main" val="211158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869D-BC49-484D-83AE-D5D8698E8880}"/>
              </a:ext>
            </a:extLst>
          </p:cNvPr>
          <p:cNvSpPr>
            <a:spLocks noGrp="1"/>
          </p:cNvSpPr>
          <p:nvPr>
            <p:ph type="title"/>
          </p:nvPr>
        </p:nvSpPr>
        <p:spPr>
          <a:xfrm rot="5400000">
            <a:off x="4311545" y="2441523"/>
            <a:ext cx="8229600" cy="1143000"/>
          </a:xfrm>
        </p:spPr>
        <p:txBody>
          <a:bodyPr/>
          <a:lstStyle/>
          <a:p>
            <a:r>
              <a:rPr lang="en-US" dirty="0"/>
              <a:t>Analysis guidance</a:t>
            </a:r>
          </a:p>
        </p:txBody>
      </p:sp>
      <p:sp>
        <p:nvSpPr>
          <p:cNvPr id="4" name="Content Placeholder 7">
            <a:extLst>
              <a:ext uri="{FF2B5EF4-FFF2-40B4-BE49-F238E27FC236}">
                <a16:creationId xmlns:a16="http://schemas.microsoft.com/office/drawing/2014/main" id="{B27B03E7-1128-DC4C-9E74-9CAA4DE01AFF}"/>
              </a:ext>
            </a:extLst>
          </p:cNvPr>
          <p:cNvSpPr txBox="1">
            <a:spLocks/>
          </p:cNvSpPr>
          <p:nvPr/>
        </p:nvSpPr>
        <p:spPr>
          <a:xfrm>
            <a:off x="215042" y="277515"/>
            <a:ext cx="7639803" cy="6302969"/>
          </a:xfrm>
          <a:prstGeom prst="rect">
            <a:avLst/>
          </a:prstGeom>
          <a:ln>
            <a:solidFill>
              <a:srgbClr val="000000"/>
            </a:solidFill>
          </a:ln>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20000"/>
              </a:lnSpc>
            </a:pPr>
            <a:endParaRPr lang="en-GB" sz="1700" dirty="0"/>
          </a:p>
          <a:p>
            <a:pPr marL="285750" indent="-285750">
              <a:lnSpc>
                <a:spcPct val="120000"/>
              </a:lnSpc>
            </a:pPr>
            <a:r>
              <a:rPr lang="en-GB" sz="1700" dirty="0"/>
              <a:t>What can you see – explain what you see / what's going on</a:t>
            </a:r>
          </a:p>
          <a:p>
            <a:pPr marL="285750" indent="-285750">
              <a:lnSpc>
                <a:spcPct val="120000"/>
              </a:lnSpc>
            </a:pPr>
            <a:r>
              <a:rPr lang="en-GB" sz="1700" dirty="0"/>
              <a:t>Composition: leading lines, rule of thirds, framing, viewpoint, fill the frame, symmetry </a:t>
            </a:r>
          </a:p>
          <a:p>
            <a:pPr marL="285750" indent="-285750">
              <a:lnSpc>
                <a:spcPct val="120000"/>
              </a:lnSpc>
            </a:pPr>
            <a:r>
              <a:rPr lang="en-GB" sz="1700" dirty="0"/>
              <a:t>Colours – are they bright? Dull? You could look at colour symbolism (red = passion, anger etc)</a:t>
            </a:r>
          </a:p>
          <a:p>
            <a:pPr marL="285750" indent="-285750">
              <a:lnSpc>
                <a:spcPct val="120000"/>
              </a:lnSpc>
            </a:pPr>
            <a:r>
              <a:rPr lang="en-GB" sz="1700" dirty="0"/>
              <a:t>Depth of field: shallow (blurry background), wide (all of the photo is in focus)</a:t>
            </a:r>
          </a:p>
          <a:p>
            <a:pPr marL="285750" indent="-285750">
              <a:lnSpc>
                <a:spcPct val="120000"/>
              </a:lnSpc>
            </a:pPr>
            <a:r>
              <a:rPr lang="en-GB" sz="1700" dirty="0"/>
              <a:t>Contrast- are there dark and light areas and how intense?</a:t>
            </a:r>
          </a:p>
          <a:p>
            <a:pPr marL="285750" indent="-285750">
              <a:lnSpc>
                <a:spcPct val="120000"/>
              </a:lnSpc>
            </a:pPr>
            <a:r>
              <a:rPr lang="en-GB" sz="1700" dirty="0"/>
              <a:t>Lighting: above, front, back, shadow, natural light, time of day, overcast, sunny etc</a:t>
            </a:r>
          </a:p>
          <a:p>
            <a:pPr marL="285750" indent="-285750">
              <a:lnSpc>
                <a:spcPct val="120000"/>
              </a:lnSpc>
            </a:pPr>
            <a:r>
              <a:rPr lang="en-GB" sz="1700" dirty="0"/>
              <a:t>Artificial light, flash, neon light, florescent, candle, flame, filament bulb etc</a:t>
            </a:r>
          </a:p>
          <a:p>
            <a:pPr marL="285750" indent="-285750">
              <a:lnSpc>
                <a:spcPct val="120000"/>
              </a:lnSpc>
            </a:pPr>
            <a:r>
              <a:rPr lang="en-GB" sz="1700" dirty="0"/>
              <a:t>Texture, maybe a contrast of textures.</a:t>
            </a:r>
          </a:p>
          <a:p>
            <a:pPr marL="285750" indent="-285750">
              <a:lnSpc>
                <a:spcPct val="120000"/>
              </a:lnSpc>
            </a:pPr>
            <a:r>
              <a:rPr lang="en-GB" sz="1700" dirty="0"/>
              <a:t>The focal point of the photo is...... (where do your eyes go to first)</a:t>
            </a:r>
          </a:p>
          <a:p>
            <a:pPr marL="285750" indent="-285750">
              <a:lnSpc>
                <a:spcPct val="120000"/>
              </a:lnSpc>
            </a:pPr>
            <a:r>
              <a:rPr lang="en-GB" sz="1700" dirty="0"/>
              <a:t>The mood –  is the photo happy, sad, angry, confusing, mysterious, dark – how has the photographer achieved this mood?</a:t>
            </a:r>
          </a:p>
          <a:p>
            <a:pPr marL="285750" indent="-285750">
              <a:lnSpc>
                <a:spcPct val="120000"/>
              </a:lnSpc>
            </a:pPr>
            <a:r>
              <a:rPr lang="en-GB" sz="1700" dirty="0"/>
              <a:t>What do you think the photographer is communicating? For example, are they telling a story? Or are they trying to make you the viewer feel a certain way?</a:t>
            </a:r>
          </a:p>
          <a:p>
            <a:pPr>
              <a:lnSpc>
                <a:spcPct val="120000"/>
              </a:lnSpc>
            </a:pPr>
            <a:endParaRPr lang="en-US" sz="1100" dirty="0"/>
          </a:p>
        </p:txBody>
      </p:sp>
    </p:spTree>
    <p:extLst>
      <p:ext uri="{BB962C8B-B14F-4D97-AF65-F5344CB8AC3E}">
        <p14:creationId xmlns:p14="http://schemas.microsoft.com/office/powerpoint/2010/main" val="420108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6333" r="1" b="1"/>
          <a:stretch/>
        </p:blipFill>
        <p:spPr>
          <a:xfrm>
            <a:off x="20" y="10"/>
            <a:ext cx="9143980" cy="6857990"/>
          </a:xfrm>
          <a:prstGeom prst="rect">
            <a:avLst/>
          </a:prstGeom>
          <a:noFill/>
          <a:ln>
            <a:noFill/>
          </a:ln>
          <a:effectLst>
            <a:softEdge rad="112500"/>
          </a:effectLst>
        </p:spPr>
      </p:pic>
    </p:spTree>
    <p:extLst>
      <p:ext uri="{BB962C8B-B14F-4D97-AF65-F5344CB8AC3E}">
        <p14:creationId xmlns:p14="http://schemas.microsoft.com/office/powerpoint/2010/main" val="15968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869D-BC49-484D-83AE-D5D8698E8880}"/>
              </a:ext>
            </a:extLst>
          </p:cNvPr>
          <p:cNvSpPr>
            <a:spLocks noGrp="1"/>
          </p:cNvSpPr>
          <p:nvPr>
            <p:ph type="title"/>
          </p:nvPr>
        </p:nvSpPr>
        <p:spPr>
          <a:xfrm rot="5400000">
            <a:off x="4457700" y="2171700"/>
            <a:ext cx="8229600" cy="1143000"/>
          </a:xfrm>
        </p:spPr>
        <p:txBody>
          <a:bodyPr/>
          <a:lstStyle/>
          <a:p>
            <a:r>
              <a:rPr lang="en-US" dirty="0"/>
              <a:t>Analysis guidance</a:t>
            </a:r>
          </a:p>
        </p:txBody>
      </p:sp>
      <p:sp>
        <p:nvSpPr>
          <p:cNvPr id="4" name="Content Placeholder 7">
            <a:extLst>
              <a:ext uri="{FF2B5EF4-FFF2-40B4-BE49-F238E27FC236}">
                <a16:creationId xmlns:a16="http://schemas.microsoft.com/office/drawing/2014/main" id="{B27B03E7-1128-DC4C-9E74-9CAA4DE01AFF}"/>
              </a:ext>
            </a:extLst>
          </p:cNvPr>
          <p:cNvSpPr txBox="1">
            <a:spLocks/>
          </p:cNvSpPr>
          <p:nvPr/>
        </p:nvSpPr>
        <p:spPr>
          <a:xfrm>
            <a:off x="215042" y="277515"/>
            <a:ext cx="7639803" cy="6302969"/>
          </a:xfrm>
          <a:prstGeom prst="rect">
            <a:avLst/>
          </a:prstGeom>
          <a:ln>
            <a:solidFill>
              <a:srgbClr val="000000"/>
            </a:solidFill>
          </a:ln>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20000"/>
              </a:lnSpc>
            </a:pPr>
            <a:endParaRPr lang="en-GB" sz="1700" dirty="0"/>
          </a:p>
          <a:p>
            <a:pPr marL="285750" indent="-285750">
              <a:lnSpc>
                <a:spcPct val="120000"/>
              </a:lnSpc>
            </a:pPr>
            <a:r>
              <a:rPr lang="en-GB" sz="1700" dirty="0"/>
              <a:t>What can you see – explain what you see / what's going on</a:t>
            </a:r>
          </a:p>
          <a:p>
            <a:pPr marL="285750" indent="-285750">
              <a:lnSpc>
                <a:spcPct val="120000"/>
              </a:lnSpc>
            </a:pPr>
            <a:r>
              <a:rPr lang="en-GB" sz="1700" dirty="0"/>
              <a:t>Composition: leading lines, rule of thirds, framing, viewpoint, fill the frame, symmetry </a:t>
            </a:r>
          </a:p>
          <a:p>
            <a:pPr marL="285750" indent="-285750">
              <a:lnSpc>
                <a:spcPct val="120000"/>
              </a:lnSpc>
            </a:pPr>
            <a:r>
              <a:rPr lang="en-GB" sz="1700" dirty="0"/>
              <a:t>Colours – are they bright? Dull? You could look at colour symbolism (red = passion, anger etc)</a:t>
            </a:r>
          </a:p>
          <a:p>
            <a:pPr marL="285750" indent="-285750">
              <a:lnSpc>
                <a:spcPct val="120000"/>
              </a:lnSpc>
            </a:pPr>
            <a:r>
              <a:rPr lang="en-GB" sz="1700" dirty="0"/>
              <a:t>Depth of field: shallow (blurry background), wide (all of the photo is in focus)</a:t>
            </a:r>
          </a:p>
          <a:p>
            <a:pPr marL="285750" indent="-285750">
              <a:lnSpc>
                <a:spcPct val="120000"/>
              </a:lnSpc>
            </a:pPr>
            <a:r>
              <a:rPr lang="en-GB" sz="1700" dirty="0"/>
              <a:t>Contrast- are there dark and light areas and how intense?</a:t>
            </a:r>
          </a:p>
          <a:p>
            <a:pPr marL="285750" indent="-285750">
              <a:lnSpc>
                <a:spcPct val="120000"/>
              </a:lnSpc>
            </a:pPr>
            <a:r>
              <a:rPr lang="en-GB" sz="1700" dirty="0"/>
              <a:t>Lighting: above, front, back, shadow, natural light, time of day, overcast, sunny etc</a:t>
            </a:r>
          </a:p>
          <a:p>
            <a:pPr marL="285750" indent="-285750">
              <a:lnSpc>
                <a:spcPct val="120000"/>
              </a:lnSpc>
            </a:pPr>
            <a:r>
              <a:rPr lang="en-GB" sz="1700" dirty="0"/>
              <a:t>Artificial light, flash, neon light, florescent, candle, flame, filament bulb etc</a:t>
            </a:r>
          </a:p>
          <a:p>
            <a:pPr marL="285750" indent="-285750">
              <a:lnSpc>
                <a:spcPct val="120000"/>
              </a:lnSpc>
            </a:pPr>
            <a:r>
              <a:rPr lang="en-GB" sz="1700" dirty="0"/>
              <a:t>Texture, maybe a contrast of textures.</a:t>
            </a:r>
          </a:p>
          <a:p>
            <a:pPr marL="285750" indent="-285750">
              <a:lnSpc>
                <a:spcPct val="120000"/>
              </a:lnSpc>
            </a:pPr>
            <a:r>
              <a:rPr lang="en-GB" sz="1700" dirty="0"/>
              <a:t>The focal point of the photo is...... (where do your eyes go to first)</a:t>
            </a:r>
          </a:p>
          <a:p>
            <a:pPr marL="285750" indent="-285750">
              <a:lnSpc>
                <a:spcPct val="120000"/>
              </a:lnSpc>
            </a:pPr>
            <a:r>
              <a:rPr lang="en-GB" sz="1700" dirty="0"/>
              <a:t>The mood –  is the photo happy, sad, angry, confusing, mysterious, dark – how has the photographer achieved this mood?</a:t>
            </a:r>
          </a:p>
          <a:p>
            <a:pPr marL="285750" indent="-285750">
              <a:lnSpc>
                <a:spcPct val="120000"/>
              </a:lnSpc>
            </a:pPr>
            <a:r>
              <a:rPr lang="en-GB" sz="1700" dirty="0"/>
              <a:t>What do you think the photographer is communicating? For example, are they telling a story? Or are they trying to make you the viewer feel a certain way?</a:t>
            </a:r>
          </a:p>
          <a:p>
            <a:pPr>
              <a:lnSpc>
                <a:spcPct val="120000"/>
              </a:lnSpc>
            </a:pPr>
            <a:endParaRPr lang="en-US" sz="1100" dirty="0"/>
          </a:p>
        </p:txBody>
      </p:sp>
    </p:spTree>
    <p:extLst>
      <p:ext uri="{BB962C8B-B14F-4D97-AF65-F5344CB8AC3E}">
        <p14:creationId xmlns:p14="http://schemas.microsoft.com/office/powerpoint/2010/main" val="34065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758bd9277e327d6c5c8793743f97c7d.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2539" b="5153"/>
          <a:stretch/>
        </p:blipFill>
        <p:spPr>
          <a:xfrm>
            <a:off x="20" y="10"/>
            <a:ext cx="9143980" cy="6857990"/>
          </a:xfrm>
          <a:noFill/>
        </p:spPr>
      </p:pic>
    </p:spTree>
    <p:extLst>
      <p:ext uri="{BB962C8B-B14F-4D97-AF65-F5344CB8AC3E}">
        <p14:creationId xmlns:p14="http://schemas.microsoft.com/office/powerpoint/2010/main" val="243498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898-web.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7976"/>
          <a:stretch/>
        </p:blipFill>
        <p:spPr>
          <a:xfrm>
            <a:off x="20" y="10"/>
            <a:ext cx="9143980" cy="6857990"/>
          </a:xfrm>
          <a:noFill/>
        </p:spPr>
      </p:pic>
    </p:spTree>
    <p:extLst>
      <p:ext uri="{BB962C8B-B14F-4D97-AF65-F5344CB8AC3E}">
        <p14:creationId xmlns:p14="http://schemas.microsoft.com/office/powerpoint/2010/main" val="243096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0913_3.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5127" r="4206" b="-1"/>
          <a:stretch/>
        </p:blipFill>
        <p:spPr>
          <a:xfrm>
            <a:off x="20" y="10"/>
            <a:ext cx="9143980" cy="6857990"/>
          </a:xfrm>
          <a:noFill/>
        </p:spPr>
      </p:pic>
    </p:spTree>
    <p:extLst>
      <p:ext uri="{BB962C8B-B14F-4D97-AF65-F5344CB8AC3E}">
        <p14:creationId xmlns:p14="http://schemas.microsoft.com/office/powerpoint/2010/main" val="366116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3710"/>
          </a:xfrm>
        </p:spPr>
        <p:txBody>
          <a:bodyPr>
            <a:normAutofit fontScale="90000"/>
          </a:bodyPr>
          <a:lstStyle/>
          <a:p>
            <a:r>
              <a:rPr lang="en-US"/>
              <a:t>Why is </a:t>
            </a:r>
            <a:r>
              <a:rPr lang="en-US" dirty="0"/>
              <a:t>Martin Parr an important photographer?</a:t>
            </a: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a:t>He represented a massive change in documentary photography by enhancing the technical change from monochrome to colour for photographic expression. </a:t>
            </a:r>
          </a:p>
          <a:p>
            <a:r>
              <a:rPr lang="en-US" dirty="0"/>
              <a:t>Known for his study of humans past and present particularly focusing on social classes of England</a:t>
            </a:r>
          </a:p>
          <a:p>
            <a:r>
              <a:rPr lang="en-US" dirty="0"/>
              <a:t>Work was hugely controversial due to his negative view on society at that time.</a:t>
            </a:r>
          </a:p>
          <a:p>
            <a:r>
              <a:rPr lang="en-US" dirty="0"/>
              <a:t>He is known to take a satirical (mocking) view </a:t>
            </a:r>
          </a:p>
        </p:txBody>
      </p:sp>
    </p:spTree>
    <p:extLst>
      <p:ext uri="{BB962C8B-B14F-4D97-AF65-F5344CB8AC3E}">
        <p14:creationId xmlns:p14="http://schemas.microsoft.com/office/powerpoint/2010/main" val="176867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929"/>
            <a:ext cx="8229600" cy="5768757"/>
          </a:xfrm>
        </p:spPr>
        <p:txBody>
          <a:bodyPr>
            <a:normAutofit/>
          </a:bodyPr>
          <a:lstStyle/>
          <a:p>
            <a:r>
              <a:rPr lang="en-US" dirty="0"/>
              <a:t>Parr’s images are a reflection of his view of what was happening at that time. His message is quite clear in these images: society was falling apart (this was the time of Thatcherism 1979 -90)</a:t>
            </a:r>
          </a:p>
          <a:p>
            <a:pPr marL="0" indent="0" algn="ctr">
              <a:buNone/>
            </a:pPr>
            <a:endParaRPr lang="en-US" sz="2400" i="1" dirty="0"/>
          </a:p>
          <a:p>
            <a:pPr marL="0" indent="0" algn="ctr">
              <a:buNone/>
            </a:pPr>
            <a:r>
              <a:rPr lang="en-US" sz="2400" i="1" dirty="0"/>
              <a:t>‘I’m less interested in the fact that these people aren’t well off financially as in the fact that they have to deal with screaming kids, like anyone has to ... I’m also interested in making the photographs work on another level, showing how British society is decaying; how this once great society is falling apart’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4384238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835</Words>
  <Application>Microsoft Macintosh PowerPoint</Application>
  <PresentationFormat>On-screen Show (4:3)</PresentationFormat>
  <Paragraphs>81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Black</vt:lpstr>
      <vt:lpstr>Martin Parr </vt:lpstr>
      <vt:lpstr>Learning objectives </vt:lpstr>
      <vt:lpstr>PowerPoint Presentation</vt:lpstr>
      <vt:lpstr>Analysis guidance</vt:lpstr>
      <vt:lpstr>PowerPoint Presentation</vt:lpstr>
      <vt:lpstr>PowerPoint Presentation</vt:lpstr>
      <vt:lpstr>PowerPoint Presentation</vt:lpstr>
      <vt:lpstr>Why is Martin Parr an important photographer?</vt:lpstr>
      <vt:lpstr>PowerPoint Presentation</vt:lpstr>
      <vt:lpstr>Video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 philosophy </vt:lpstr>
      <vt:lpstr>What does he photograph? </vt:lpstr>
      <vt:lpstr>What photographic techniques did Parr use to convey a message?</vt:lpstr>
      <vt:lpstr>PowerPoint Presentation</vt:lpstr>
      <vt:lpstr>PowerPoint Presentation</vt:lpstr>
      <vt:lpstr>Research Task </vt:lpstr>
      <vt:lpstr>Plan/intention</vt:lpstr>
      <vt:lpstr>Analysis guidance</vt:lpstr>
    </vt:vector>
  </TitlesOfParts>
  <Company>South Devon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Parr</dc:title>
  <dc:creator>student</dc:creator>
  <cp:lastModifiedBy>Abbie Woodbridge</cp:lastModifiedBy>
  <cp:revision>19</cp:revision>
  <dcterms:created xsi:type="dcterms:W3CDTF">2015-03-17T14:44:13Z</dcterms:created>
  <dcterms:modified xsi:type="dcterms:W3CDTF">2021-09-06T16:41:20Z</dcterms:modified>
</cp:coreProperties>
</file>