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59" r:id="rId3"/>
    <p:sldId id="261" r:id="rId4"/>
    <p:sldId id="284" r:id="rId5"/>
    <p:sldId id="285" r:id="rId6"/>
    <p:sldId id="286" r:id="rId7"/>
    <p:sldId id="294" r:id="rId8"/>
    <p:sldId id="257" r:id="rId9"/>
    <p:sldId id="287" r:id="rId10"/>
    <p:sldId id="288" r:id="rId11"/>
    <p:sldId id="289" r:id="rId12"/>
    <p:sldId id="290" r:id="rId13"/>
    <p:sldId id="291" r:id="rId14"/>
    <p:sldId id="295" r:id="rId15"/>
    <p:sldId id="293" r:id="rId16"/>
    <p:sldId id="292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9144000" cy="5143500" type="screen16x9"/>
  <p:notesSz cx="6858000" cy="9144000"/>
  <p:embeddedFontLst>
    <p:embeddedFont>
      <p:font typeface="Arvo" panose="02000000000000000000" pitchFamily="2" charset="77"/>
      <p:regular r:id="rId32"/>
      <p:bold r:id="rId33"/>
      <p:italic r:id="rId34"/>
      <p:boldItalic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23B3A6-006F-4ADE-863B-3DEACF525AB7}">
  <a:tblStyle styleId="{5423B3A6-006F-4ADE-863B-3DEACF525A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08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27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89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08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29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15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16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467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5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15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39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63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187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772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4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24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50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44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27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9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93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18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3565826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STUDIO LIGHTING BASICS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KEY LIGHT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0" y="1982728"/>
            <a:ext cx="4058065" cy="250862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620CF5-9259-410F-9AE9-6E0297E918CC}"/>
              </a:ext>
            </a:extLst>
          </p:cNvPr>
          <p:cNvSpPr/>
          <p:nvPr/>
        </p:nvSpPr>
        <p:spPr>
          <a:xfrm rot="13958309">
            <a:off x="1120932" y="2423196"/>
            <a:ext cx="1842626" cy="1843396"/>
          </a:xfrm>
          <a:prstGeom prst="triangl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55212" y="2146580"/>
            <a:ext cx="2996836" cy="1871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The key light, is also your main light. This is the first light to setup, and all the rest will follow along.</a:t>
            </a: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1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FILL LIGHT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0" y="1982728"/>
            <a:ext cx="4058065" cy="250862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620CF5-9259-410F-9AE9-6E0297E918CC}"/>
              </a:ext>
            </a:extLst>
          </p:cNvPr>
          <p:cNvSpPr/>
          <p:nvPr/>
        </p:nvSpPr>
        <p:spPr>
          <a:xfrm rot="8350648">
            <a:off x="2146833" y="2222578"/>
            <a:ext cx="1419769" cy="1843396"/>
          </a:xfrm>
          <a:prstGeom prst="triangl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5141" y="2208556"/>
            <a:ext cx="2996836" cy="1871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The fill light as its name implies, is the secondary light to “fill in” places where you want lights to be.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1619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BACK LIGHT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0" y="1982728"/>
            <a:ext cx="4058065" cy="250862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620CF5-9259-410F-9AE9-6E0297E918CC}"/>
              </a:ext>
            </a:extLst>
          </p:cNvPr>
          <p:cNvSpPr/>
          <p:nvPr/>
        </p:nvSpPr>
        <p:spPr>
          <a:xfrm rot="2376876">
            <a:off x="1870703" y="2548116"/>
            <a:ext cx="1419769" cy="1219243"/>
          </a:xfrm>
          <a:prstGeom prst="triangl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5141" y="2208556"/>
            <a:ext cx="2996836" cy="1871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The back light illuminates the back of the subject, often separating him/her/it from the background.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3391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BACKGROUND LIGHT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0" y="1982728"/>
            <a:ext cx="4058065" cy="250862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620CF5-9259-410F-9AE9-6E0297E918CC}"/>
              </a:ext>
            </a:extLst>
          </p:cNvPr>
          <p:cNvSpPr/>
          <p:nvPr/>
        </p:nvSpPr>
        <p:spPr>
          <a:xfrm rot="13639484">
            <a:off x="1851549" y="1979522"/>
            <a:ext cx="879215" cy="712396"/>
          </a:xfrm>
          <a:prstGeom prst="triangl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1838" y="2061718"/>
            <a:ext cx="2996836" cy="13956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This light is specially dedicated to lighting up the background.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6025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DO YOU NEED ALL 4 LIGHTS?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135818" y="2011403"/>
            <a:ext cx="4658775" cy="17730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b="1" dirty="0">
                <a:solidFill>
                  <a:srgbClr val="FF9800"/>
                </a:solidFill>
              </a:rPr>
              <a:t>NO!</a:t>
            </a:r>
            <a:endParaRPr lang="en" b="1" dirty="0">
              <a:solidFill>
                <a:srgbClr val="FF9800"/>
              </a:solidFill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Again, there are no rules that you need 4 lights in a studio setup. So just use whichever that works magic for you.</a:t>
            </a:r>
            <a:endParaRPr dirty="0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020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HOW TO SETUP?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How to deal with multiple lights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366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STEP 1 : START WITH THE BACKGROUND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E1C603-659E-4175-9B7A-E91B19B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699013"/>
            <a:ext cx="3944454" cy="2783716"/>
          </a:xfrm>
          <a:prstGeom prst="rect">
            <a:avLst/>
          </a:prstGeom>
        </p:spPr>
      </p:pic>
      <p:sp>
        <p:nvSpPr>
          <p:cNvPr id="17" name="Shape 193">
            <a:extLst>
              <a:ext uri="{FF2B5EF4-FFF2-40B4-BE49-F238E27FC236}">
                <a16:creationId xmlns:a16="http://schemas.microsoft.com/office/drawing/2014/main" id="{FFADC9CD-5893-4A8B-85DE-DAB83949C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9726" y="1747165"/>
            <a:ext cx="2936759" cy="218015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Start dealing with the </a:t>
            </a:r>
            <a:r>
              <a:rPr lang="en-US" sz="1800" b="1" u="sng" dirty="0"/>
              <a:t>natural</a:t>
            </a:r>
            <a:r>
              <a:rPr lang="en-US" sz="1800" dirty="0"/>
              <a:t> lights first..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56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STEP 2 : ADD KEY LIGHT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E1C603-659E-4175-9B7A-E91B19B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699013"/>
            <a:ext cx="3944454" cy="2783716"/>
          </a:xfrm>
          <a:prstGeom prst="rect">
            <a:avLst/>
          </a:prstGeom>
        </p:spPr>
      </p:pic>
      <p:sp>
        <p:nvSpPr>
          <p:cNvPr id="17" name="Shape 193">
            <a:extLst>
              <a:ext uri="{FF2B5EF4-FFF2-40B4-BE49-F238E27FC236}">
                <a16:creationId xmlns:a16="http://schemas.microsoft.com/office/drawing/2014/main" id="{FFADC9CD-5893-4A8B-85DE-DAB83949C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9726" y="1747165"/>
            <a:ext cx="2936759" cy="218015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Place your subjects, and add the key (main) light to the setup. Take test photos, and readjust until you are satisfied.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BCC88-5859-4099-A644-1A710E2D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2" y="2746903"/>
            <a:ext cx="1216600" cy="121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3D105-038B-4793-9C39-10BC979A1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694" y="2523675"/>
            <a:ext cx="1663056" cy="16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STEP 3 : ADD FILL LIGHT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E1C603-659E-4175-9B7A-E91B19B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699013"/>
            <a:ext cx="3944454" cy="2783716"/>
          </a:xfrm>
          <a:prstGeom prst="rect">
            <a:avLst/>
          </a:prstGeom>
        </p:spPr>
      </p:pic>
      <p:sp>
        <p:nvSpPr>
          <p:cNvPr id="17" name="Shape 193">
            <a:extLst>
              <a:ext uri="{FF2B5EF4-FFF2-40B4-BE49-F238E27FC236}">
                <a16:creationId xmlns:a16="http://schemas.microsoft.com/office/drawing/2014/main" id="{FFADC9CD-5893-4A8B-85DE-DAB83949C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9726" y="1747165"/>
            <a:ext cx="2936759" cy="218015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Now add any fill lights as required. Take test photos, and readjust until you are satisfied.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BCC88-5859-4099-A644-1A710E2D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2" y="2746903"/>
            <a:ext cx="1216600" cy="121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3D105-038B-4793-9C39-10BC979A1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694" y="2523675"/>
            <a:ext cx="1663056" cy="1663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0B936E-76D1-4330-A415-C7971FC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91302" y="3230435"/>
            <a:ext cx="1086814" cy="10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STEP 4 : ADD MORE LIGHTS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E1C603-659E-4175-9B7A-E91B19B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699013"/>
            <a:ext cx="3944454" cy="2783716"/>
          </a:xfrm>
          <a:prstGeom prst="rect">
            <a:avLst/>
          </a:prstGeom>
        </p:spPr>
      </p:pic>
      <p:sp>
        <p:nvSpPr>
          <p:cNvPr id="17" name="Shape 193">
            <a:extLst>
              <a:ext uri="{FF2B5EF4-FFF2-40B4-BE49-F238E27FC236}">
                <a16:creationId xmlns:a16="http://schemas.microsoft.com/office/drawing/2014/main" id="{FFADC9CD-5893-4A8B-85DE-DAB83949C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9726" y="1747165"/>
            <a:ext cx="2936759" cy="218015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Should you need more lights add more as you see fit – Back light or background lights.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BCC88-5859-4099-A644-1A710E2D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2" y="2746903"/>
            <a:ext cx="1216600" cy="121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3D105-038B-4793-9C39-10BC979A1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694" y="2523675"/>
            <a:ext cx="1663056" cy="1663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0B936E-76D1-4330-A415-C7971FC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91302" y="3230435"/>
            <a:ext cx="1086814" cy="1086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DEA129-0D1C-455D-AAC4-1CC07D3FE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26483" y="2690197"/>
            <a:ext cx="623464" cy="6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STUDIO GEAR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Stuff that you need to get started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THE KEY STRATEGY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135818" y="2011403"/>
            <a:ext cx="4658775" cy="17730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b="1" dirty="0">
                <a:solidFill>
                  <a:srgbClr val="FF9800"/>
                </a:solidFill>
              </a:rPr>
              <a:t>DEAL WITH LIGHTS ONE AT A TIME</a:t>
            </a:r>
            <a:endParaRPr lang="en" b="1" dirty="0">
              <a:solidFill>
                <a:srgbClr val="FF9800"/>
              </a:solidFill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Yes. Don’t panic.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Just deal with a multi-light setup one light at a time, and you will do just fine.</a:t>
            </a:r>
            <a:endParaRPr dirty="0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665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COMMON SETUPS &amp; STYLES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The classics that you should know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087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HIGH KEY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5" y="1750859"/>
            <a:ext cx="5872627" cy="2263824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5630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The bright “glamour” look, usually achieved by well-balanced all-round lighting.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5816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LOW KEY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6" y="1750859"/>
            <a:ext cx="5872625" cy="2263824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5630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Opposite of high key, and is portraits the dark dramatic look.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336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CLAM SHELL LIGHTING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6" y="1750859"/>
            <a:ext cx="5872625" cy="2263824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82331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Named after how the setup looks – One light on top, one below. Also known as butterfly lighting.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9105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SPLIT LIGHTING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6" y="1750859"/>
            <a:ext cx="5872625" cy="2263823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5630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A dramatic look, lighting half of the subject only.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99935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REMBRANDT LIGHTING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7" y="1750859"/>
            <a:ext cx="5872623" cy="2263823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91341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Named after the painter Rembrandt. Creates a signature triangle below the subject’s eye.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2487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LOOP LIGHTING</a:t>
            </a:r>
            <a:endParaRPr lang="en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F443C8-4FB1-4EFD-AB25-36838B62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7" y="1750859"/>
            <a:ext cx="5872623" cy="2263823"/>
          </a:xfrm>
          <a:prstGeom prst="rect">
            <a:avLst/>
          </a:prstGeom>
        </p:spPr>
      </p:pic>
      <p:sp>
        <p:nvSpPr>
          <p:cNvPr id="31" name="Shape 193">
            <a:extLst>
              <a:ext uri="{FF2B5EF4-FFF2-40B4-BE49-F238E27FC236}">
                <a16:creationId xmlns:a16="http://schemas.microsoft.com/office/drawing/2014/main" id="{3103C3EA-027C-4497-87C8-06FA50E86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191" y="2101268"/>
            <a:ext cx="2843618" cy="15630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Named after how it creates a signature shadow loop under the subject’s nose.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7466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7E74-42E3-6A41-892E-D67F7D6A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8A17B-F100-174C-BBBD-DA4F6A3A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7155" y="1491000"/>
            <a:ext cx="6132600" cy="3399052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On PowerPoint:</a:t>
            </a:r>
          </a:p>
          <a:p>
            <a:r>
              <a:rPr lang="en-US" sz="1600" dirty="0"/>
              <a:t>Title: Studio lighting </a:t>
            </a:r>
          </a:p>
          <a:p>
            <a:r>
              <a:rPr lang="en-US" sz="1600" dirty="0"/>
              <a:t>Provide an example image (internet) and title (with an explanation of it’s purpose) of the following:</a:t>
            </a:r>
          </a:p>
          <a:p>
            <a:pPr lvl="1"/>
            <a:r>
              <a:rPr lang="en-US" sz="1600" dirty="0"/>
              <a:t>Studio gear (Lights, light modifiers, other equipment) </a:t>
            </a:r>
          </a:p>
          <a:p>
            <a:pPr lvl="1"/>
            <a:r>
              <a:rPr lang="en-US" sz="1600" dirty="0"/>
              <a:t>Common set ups (High key, Low key, clam shell, split, Rembrandt, loop)</a:t>
            </a:r>
          </a:p>
          <a:p>
            <a:r>
              <a:rPr lang="en-US" sz="1600" dirty="0"/>
              <a:t>Basic 4 point lighting (3 point is also fine) set up - You can draw the set up - use shapes in PowerPoint to do this. Label everything (see example on next page)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E6B50-1C8C-F246-BBAE-F024C6550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F3269-4F6C-234B-9834-1EDB4206E009}"/>
              </a:ext>
            </a:extLst>
          </p:cNvPr>
          <p:cNvSpPr txBox="1"/>
          <p:nvPr/>
        </p:nvSpPr>
        <p:spPr>
          <a:xfrm>
            <a:off x="4460681" y="1496499"/>
            <a:ext cx="3190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www.gcsephotography10.weebly.com</a:t>
            </a:r>
          </a:p>
        </p:txBody>
      </p:sp>
    </p:spTree>
    <p:extLst>
      <p:ext uri="{BB962C8B-B14F-4D97-AF65-F5344CB8AC3E}">
        <p14:creationId xmlns:p14="http://schemas.microsoft.com/office/powerpoint/2010/main" val="3956842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491B-8F5E-2746-8109-FD1AF72B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point lighting set 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0E2F-CB01-9C48-8CEA-2D71AB53AA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0A02CE91-401B-F841-A5BD-86C26A1AE332}"/>
              </a:ext>
            </a:extLst>
          </p:cNvPr>
          <p:cNvSpPr/>
          <p:nvPr/>
        </p:nvSpPr>
        <p:spPr>
          <a:xfrm>
            <a:off x="3387256" y="3991555"/>
            <a:ext cx="397565" cy="11131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737E2-E3DC-914E-AFF0-6A0517FCD88C}"/>
              </a:ext>
            </a:extLst>
          </p:cNvPr>
          <p:cNvSpPr/>
          <p:nvPr/>
        </p:nvSpPr>
        <p:spPr>
          <a:xfrm>
            <a:off x="3494598" y="3912041"/>
            <a:ext cx="182880" cy="79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2C45AAC-D4CA-154D-B605-F19253145F5D}"/>
              </a:ext>
            </a:extLst>
          </p:cNvPr>
          <p:cNvSpPr/>
          <p:nvPr/>
        </p:nvSpPr>
        <p:spPr>
          <a:xfrm rot="13396290">
            <a:off x="2271007" y="3552613"/>
            <a:ext cx="612251" cy="45322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27CCC61-F053-2846-9ECB-D4753EAF85BF}"/>
              </a:ext>
            </a:extLst>
          </p:cNvPr>
          <p:cNvSpPr/>
          <p:nvPr/>
        </p:nvSpPr>
        <p:spPr>
          <a:xfrm rot="7855488">
            <a:off x="4341680" y="3343613"/>
            <a:ext cx="500932" cy="44414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4018A6-2604-B44D-80F6-B8D6D2D47A4F}"/>
              </a:ext>
            </a:extLst>
          </p:cNvPr>
          <p:cNvSpPr/>
          <p:nvPr/>
        </p:nvSpPr>
        <p:spPr>
          <a:xfrm rot="5400000">
            <a:off x="3455782" y="3189126"/>
            <a:ext cx="111318" cy="864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3CBDE9-FEE3-2C43-B277-69091282C615}"/>
              </a:ext>
            </a:extLst>
          </p:cNvPr>
          <p:cNvSpPr/>
          <p:nvPr/>
        </p:nvSpPr>
        <p:spPr>
          <a:xfrm>
            <a:off x="3224254" y="3033422"/>
            <a:ext cx="532737" cy="119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13D116-7AE0-634E-B6D9-0103EB69AE1B}"/>
              </a:ext>
            </a:extLst>
          </p:cNvPr>
          <p:cNvSpPr/>
          <p:nvPr/>
        </p:nvSpPr>
        <p:spPr>
          <a:xfrm>
            <a:off x="3387256" y="3005593"/>
            <a:ext cx="206734" cy="174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>
            <a:extLst>
              <a:ext uri="{FF2B5EF4-FFF2-40B4-BE49-F238E27FC236}">
                <a16:creationId xmlns:a16="http://schemas.microsoft.com/office/drawing/2014/main" id="{DD2006B5-00CD-B74D-9D73-4CCB48B4B9CB}"/>
              </a:ext>
            </a:extLst>
          </p:cNvPr>
          <p:cNvSpPr/>
          <p:nvPr/>
        </p:nvSpPr>
        <p:spPr>
          <a:xfrm rot="4970646">
            <a:off x="4275529" y="2252229"/>
            <a:ext cx="190465" cy="198783"/>
          </a:xfrm>
          <a:prstGeom prst="diagStri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BA0555A8-BF7B-E947-AE26-4B80BBD2D586}"/>
              </a:ext>
            </a:extLst>
          </p:cNvPr>
          <p:cNvSpPr/>
          <p:nvPr/>
        </p:nvSpPr>
        <p:spPr>
          <a:xfrm rot="15931759">
            <a:off x="2341628" y="2314578"/>
            <a:ext cx="170676" cy="264888"/>
          </a:xfrm>
          <a:prstGeom prst="diagStri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A18F8-1455-454D-BF7B-6E482A1EC71F}"/>
              </a:ext>
            </a:extLst>
          </p:cNvPr>
          <p:cNvSpPr/>
          <p:nvPr/>
        </p:nvSpPr>
        <p:spPr>
          <a:xfrm>
            <a:off x="2198905" y="1860605"/>
            <a:ext cx="2579829" cy="8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F4640-C10C-0446-B93C-2C74317548FA}"/>
              </a:ext>
            </a:extLst>
          </p:cNvPr>
          <p:cNvSpPr txBox="1"/>
          <p:nvPr/>
        </p:nvSpPr>
        <p:spPr>
          <a:xfrm>
            <a:off x="3183460" y="415406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2A0652-933C-D24A-86CF-590B99C99471}"/>
              </a:ext>
            </a:extLst>
          </p:cNvPr>
          <p:cNvSpPr txBox="1"/>
          <p:nvPr/>
        </p:nvSpPr>
        <p:spPr>
          <a:xfrm>
            <a:off x="1106272" y="36145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Main/key 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855E36-5D9B-954F-AEF9-E22121E3A55F}"/>
              </a:ext>
            </a:extLst>
          </p:cNvPr>
          <p:cNvSpPr txBox="1"/>
          <p:nvPr/>
        </p:nvSpPr>
        <p:spPr>
          <a:xfrm>
            <a:off x="4946904" y="340156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light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65FD12-AB98-1F48-9214-389C7F994E9C}"/>
              </a:ext>
            </a:extLst>
          </p:cNvPr>
          <p:cNvSpPr txBox="1"/>
          <p:nvPr/>
        </p:nvSpPr>
        <p:spPr>
          <a:xfrm>
            <a:off x="3809263" y="287058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95F73-2F1A-A748-8874-B8997CF300AC}"/>
              </a:ext>
            </a:extLst>
          </p:cNvPr>
          <p:cNvSpPr txBox="1"/>
          <p:nvPr/>
        </p:nvSpPr>
        <p:spPr>
          <a:xfrm>
            <a:off x="4572000" y="223276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Backlight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7F351-29E4-A54A-91AD-F8FB90E7D104}"/>
              </a:ext>
            </a:extLst>
          </p:cNvPr>
          <p:cNvSpPr txBox="1"/>
          <p:nvPr/>
        </p:nvSpPr>
        <p:spPr>
          <a:xfrm>
            <a:off x="3018177" y="155282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Backdrop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4C6886-5A47-B04D-AE2B-E16581446DE1}"/>
              </a:ext>
            </a:extLst>
          </p:cNvPr>
          <p:cNvSpPr txBox="1"/>
          <p:nvPr/>
        </p:nvSpPr>
        <p:spPr>
          <a:xfrm>
            <a:off x="1499813" y="251552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 light</a:t>
            </a:r>
          </a:p>
        </p:txBody>
      </p:sp>
    </p:spTree>
    <p:extLst>
      <p:ext uri="{BB962C8B-B14F-4D97-AF65-F5344CB8AC3E}">
        <p14:creationId xmlns:p14="http://schemas.microsoft.com/office/powerpoint/2010/main" val="133964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STUDIO GEAR : LIGHTS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221202" y="3104309"/>
            <a:ext cx="2208368" cy="88701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Flash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/>
              <a:t>Good old portable &amp; reliable.</a:t>
            </a:r>
            <a:endParaRPr lang="en" sz="14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1026" name="Picture 2" descr="http://xlightphotography.com/wp-content/uploads/2017/09/flash.png">
            <a:extLst>
              <a:ext uri="{FF2B5EF4-FFF2-40B4-BE49-F238E27FC236}">
                <a16:creationId xmlns:a16="http://schemas.microsoft.com/office/drawing/2014/main" id="{AE8C18C0-09E3-4205-AB3C-31268C96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1" y="1641049"/>
            <a:ext cx="1347331" cy="13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lightphotography.com/wp-content/uploads/2017/09/strobe.png">
            <a:extLst>
              <a:ext uri="{FF2B5EF4-FFF2-40B4-BE49-F238E27FC236}">
                <a16:creationId xmlns:a16="http://schemas.microsoft.com/office/drawing/2014/main" id="{50892BDB-247B-4EE4-BB63-57D1C4C4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45" y="1535574"/>
            <a:ext cx="1452806" cy="145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37">
            <a:extLst>
              <a:ext uri="{FF2B5EF4-FFF2-40B4-BE49-F238E27FC236}">
                <a16:creationId xmlns:a16="http://schemas.microsoft.com/office/drawing/2014/main" id="{CDA0A886-E330-439C-AE1A-800753E400A3}"/>
              </a:ext>
            </a:extLst>
          </p:cNvPr>
          <p:cNvSpPr txBox="1">
            <a:spLocks/>
          </p:cNvSpPr>
          <p:nvPr/>
        </p:nvSpPr>
        <p:spPr>
          <a:xfrm>
            <a:off x="3201551" y="3104309"/>
            <a:ext cx="2208368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Strobe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The big guns.</a:t>
            </a:r>
            <a:endParaRPr lang="en" sz="1400" dirty="0"/>
          </a:p>
        </p:txBody>
      </p:sp>
      <p:pic>
        <p:nvPicPr>
          <p:cNvPr id="1030" name="Picture 6" descr="http://xlightphotography.com/wp-content/uploads/2017/09/led-panel.png">
            <a:extLst>
              <a:ext uri="{FF2B5EF4-FFF2-40B4-BE49-F238E27FC236}">
                <a16:creationId xmlns:a16="http://schemas.microsoft.com/office/drawing/2014/main" id="{50FEC958-EE2C-4A1B-8CA4-EC63C278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37" y="1414985"/>
            <a:ext cx="1770568" cy="17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237">
            <a:extLst>
              <a:ext uri="{FF2B5EF4-FFF2-40B4-BE49-F238E27FC236}">
                <a16:creationId xmlns:a16="http://schemas.microsoft.com/office/drawing/2014/main" id="{C501E5BB-F2C7-42BC-BFEE-BAF932A4C34F}"/>
              </a:ext>
            </a:extLst>
          </p:cNvPr>
          <p:cNvSpPr txBox="1">
            <a:spLocks/>
          </p:cNvSpPr>
          <p:nvPr/>
        </p:nvSpPr>
        <p:spPr>
          <a:xfrm>
            <a:off x="6369218" y="3104309"/>
            <a:ext cx="2145205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LED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Not as bright, but gives nice soft light.</a:t>
            </a:r>
            <a:endParaRPr lang="en" sz="1400" dirty="0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STUDIO GEAR : LIGHTSTANDS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276612" y="3104309"/>
            <a:ext cx="2793031" cy="153219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err="1"/>
              <a:t>Lightstand</a:t>
            </a:r>
            <a:endParaRPr lang="en-US" sz="2000" dirty="0"/>
          </a:p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/>
              <a:t>To place your lights on… of course. Just look for the air-cushioned ones which prevents nasty slams.</a:t>
            </a:r>
            <a:endParaRPr lang="en" sz="14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id="{CDA0A886-E330-439C-AE1A-800753E400A3}"/>
              </a:ext>
            </a:extLst>
          </p:cNvPr>
          <p:cNvSpPr txBox="1">
            <a:spLocks/>
          </p:cNvSpPr>
          <p:nvPr/>
        </p:nvSpPr>
        <p:spPr>
          <a:xfrm>
            <a:off x="4559114" y="3385788"/>
            <a:ext cx="2858852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Boom arm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Gives you more creative space, and holds the light high up.</a:t>
            </a:r>
            <a:endParaRPr lang="en" sz="1400" dirty="0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CEF21E-361A-4AEA-9DA2-70AFFB257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66" y="1431836"/>
            <a:ext cx="1672473" cy="1672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AD2F2-73D7-4406-B44B-6A05A7A6F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248" y="1499481"/>
            <a:ext cx="1886307" cy="18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STUDIO GEAR : SOFTBOXES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2466" y="3290629"/>
            <a:ext cx="2444083" cy="116849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Octagon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/>
              <a:t>Think of these as oversized spot lights.</a:t>
            </a:r>
            <a:endParaRPr lang="en" sz="14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id="{CDA0A886-E330-439C-AE1A-800753E400A3}"/>
              </a:ext>
            </a:extLst>
          </p:cNvPr>
          <p:cNvSpPr txBox="1">
            <a:spLocks/>
          </p:cNvSpPr>
          <p:nvPr/>
        </p:nvSpPr>
        <p:spPr>
          <a:xfrm>
            <a:off x="3121428" y="3317325"/>
            <a:ext cx="2858852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Rectangular / Square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Evenly lights up a certain area.</a:t>
            </a:r>
            <a:endParaRPr lang="en" sz="1400" dirty="0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Octagon 1">
            <a:extLst>
              <a:ext uri="{FF2B5EF4-FFF2-40B4-BE49-F238E27FC236}">
                <a16:creationId xmlns:a16="http://schemas.microsoft.com/office/drawing/2014/main" id="{48B8E6F1-3F18-4637-A79B-CED8E15C3E84}"/>
              </a:ext>
            </a:extLst>
          </p:cNvPr>
          <p:cNvSpPr/>
          <p:nvPr/>
        </p:nvSpPr>
        <p:spPr>
          <a:xfrm>
            <a:off x="703533" y="1556625"/>
            <a:ext cx="1661947" cy="1661947"/>
          </a:xfrm>
          <a:prstGeom prst="oc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F1BD8-A802-47B6-9DB2-1EE6CD24F85F}"/>
              </a:ext>
            </a:extLst>
          </p:cNvPr>
          <p:cNvSpPr/>
          <p:nvPr/>
        </p:nvSpPr>
        <p:spPr>
          <a:xfrm>
            <a:off x="3249336" y="1556626"/>
            <a:ext cx="1132217" cy="162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56ACC-33E2-4C33-BDF7-445B4CFC0698}"/>
              </a:ext>
            </a:extLst>
          </p:cNvPr>
          <p:cNvSpPr/>
          <p:nvPr/>
        </p:nvSpPr>
        <p:spPr>
          <a:xfrm>
            <a:off x="4603138" y="1935591"/>
            <a:ext cx="1274840" cy="12481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237">
            <a:extLst>
              <a:ext uri="{FF2B5EF4-FFF2-40B4-BE49-F238E27FC236}">
                <a16:creationId xmlns:a16="http://schemas.microsoft.com/office/drawing/2014/main" id="{3AD97086-5FFA-4798-9939-5F1FAFF6F36D}"/>
              </a:ext>
            </a:extLst>
          </p:cNvPr>
          <p:cNvSpPr txBox="1">
            <a:spLocks/>
          </p:cNvSpPr>
          <p:nvPr/>
        </p:nvSpPr>
        <p:spPr>
          <a:xfrm>
            <a:off x="6345159" y="3316759"/>
            <a:ext cx="2173570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Slid</a:t>
            </a:r>
          </a:p>
          <a:p>
            <a:pPr algn="ctr">
              <a:buNone/>
            </a:pPr>
            <a:r>
              <a:rPr lang="en-US" sz="1400" dirty="0"/>
              <a:t>Helps you put light into a small area.</a:t>
            </a:r>
            <a:endParaRPr lang="en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AFAA3-15CC-4121-9E7F-38E4CF271E6A}"/>
              </a:ext>
            </a:extLst>
          </p:cNvPr>
          <p:cNvSpPr/>
          <p:nvPr/>
        </p:nvSpPr>
        <p:spPr>
          <a:xfrm>
            <a:off x="7238376" y="1591484"/>
            <a:ext cx="387137" cy="1627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248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STUDIO GEAR : LIGHT MODIFIERS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2466" y="3290629"/>
            <a:ext cx="2444083" cy="116123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Grid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/>
              <a:t>Attached to softboxes, prevents “light spills”.</a:t>
            </a:r>
            <a:endParaRPr lang="en" sz="14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id="{CDA0A886-E330-439C-AE1A-800753E400A3}"/>
              </a:ext>
            </a:extLst>
          </p:cNvPr>
          <p:cNvSpPr txBox="1">
            <a:spLocks/>
          </p:cNvSpPr>
          <p:nvPr/>
        </p:nvSpPr>
        <p:spPr>
          <a:xfrm>
            <a:off x="3121428" y="3377395"/>
            <a:ext cx="2858852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Barn Door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Allows you to control the direction of the light.</a:t>
            </a:r>
            <a:endParaRPr lang="en" sz="1400" dirty="0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237">
            <a:extLst>
              <a:ext uri="{FF2B5EF4-FFF2-40B4-BE49-F238E27FC236}">
                <a16:creationId xmlns:a16="http://schemas.microsoft.com/office/drawing/2014/main" id="{3AD97086-5FFA-4798-9939-5F1FAFF6F36D}"/>
              </a:ext>
            </a:extLst>
          </p:cNvPr>
          <p:cNvSpPr txBox="1">
            <a:spLocks/>
          </p:cNvSpPr>
          <p:nvPr/>
        </p:nvSpPr>
        <p:spPr>
          <a:xfrm>
            <a:off x="6345159" y="3336781"/>
            <a:ext cx="2173570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Snoot</a:t>
            </a:r>
          </a:p>
          <a:p>
            <a:pPr algn="ctr">
              <a:buNone/>
            </a:pPr>
            <a:r>
              <a:rPr lang="en-US" sz="1400" dirty="0"/>
              <a:t>Puts light onto a single spot.</a:t>
            </a:r>
            <a:endParaRPr lang="en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58A63-905A-41C0-98C0-8783B6DC5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9" y="1319622"/>
            <a:ext cx="2155041" cy="2155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C8581-AFB5-470C-9703-96374127E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530" y="1368262"/>
            <a:ext cx="2042687" cy="20426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208517B-751D-4100-BCA4-339E501AA972}"/>
              </a:ext>
            </a:extLst>
          </p:cNvPr>
          <p:cNvSpPr/>
          <p:nvPr/>
        </p:nvSpPr>
        <p:spPr>
          <a:xfrm>
            <a:off x="6943011" y="1900672"/>
            <a:ext cx="977866" cy="9778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STUDIO GEAR : OTHERS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2466" y="3290629"/>
            <a:ext cx="2444083" cy="116123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Backdrop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/>
              <a:t>Black or white backdrop, or just a green screen.</a:t>
            </a:r>
            <a:endParaRPr lang="en" sz="14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id="{CDA0A886-E330-439C-AE1A-800753E400A3}"/>
              </a:ext>
            </a:extLst>
          </p:cNvPr>
          <p:cNvSpPr txBox="1">
            <a:spLocks/>
          </p:cNvSpPr>
          <p:nvPr/>
        </p:nvSpPr>
        <p:spPr>
          <a:xfrm>
            <a:off x="3119653" y="3336781"/>
            <a:ext cx="2858852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Reflector</a:t>
            </a:r>
          </a:p>
          <a:p>
            <a:pPr algn="ctr">
              <a:buFont typeface="Roboto Condensed Light"/>
              <a:buNone/>
            </a:pPr>
            <a:r>
              <a:rPr lang="en-US" sz="1400" dirty="0"/>
              <a:t>Reflects light. </a:t>
            </a:r>
            <a:r>
              <a:rPr lang="en-US" sz="1400" dirty="0" err="1"/>
              <a:t>Doh</a:t>
            </a:r>
            <a:r>
              <a:rPr lang="en-US" sz="1400" dirty="0"/>
              <a:t>.</a:t>
            </a:r>
            <a:endParaRPr lang="en" sz="1400" dirty="0"/>
          </a:p>
        </p:txBody>
      </p:sp>
      <p:grpSp>
        <p:nvGrpSpPr>
          <p:cNvPr id="23" name="Shape 271">
            <a:extLst>
              <a:ext uri="{FF2B5EF4-FFF2-40B4-BE49-F238E27FC236}">
                <a16:creationId xmlns:a16="http://schemas.microsoft.com/office/drawing/2014/main" id="{9FE10459-FF3D-45A1-B824-2C5762457C15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4" name="Shape 272">
              <a:extLst>
                <a:ext uri="{FF2B5EF4-FFF2-40B4-BE49-F238E27FC236}">
                  <a16:creationId xmlns:a16="http://schemas.microsoft.com/office/drawing/2014/main" id="{8E6EA376-6B08-40DB-A574-5F7D3E672DC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73">
              <a:extLst>
                <a:ext uri="{FF2B5EF4-FFF2-40B4-BE49-F238E27FC236}">
                  <a16:creationId xmlns:a16="http://schemas.microsoft.com/office/drawing/2014/main" id="{F39F79FD-4C28-4F66-97D7-85B819294504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74">
              <a:extLst>
                <a:ext uri="{FF2B5EF4-FFF2-40B4-BE49-F238E27FC236}">
                  <a16:creationId xmlns:a16="http://schemas.microsoft.com/office/drawing/2014/main" id="{87566017-5835-4EC6-8A4B-DDD00F1EAC07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5">
              <a:extLst>
                <a:ext uri="{FF2B5EF4-FFF2-40B4-BE49-F238E27FC236}">
                  <a16:creationId xmlns:a16="http://schemas.microsoft.com/office/drawing/2014/main" id="{0E3B7BB0-F190-496D-A54F-991A1749BFED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6">
              <a:extLst>
                <a:ext uri="{FF2B5EF4-FFF2-40B4-BE49-F238E27FC236}">
                  <a16:creationId xmlns:a16="http://schemas.microsoft.com/office/drawing/2014/main" id="{85780649-04AD-4ADB-923B-31015FEF88D0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7">
              <a:extLst>
                <a:ext uri="{FF2B5EF4-FFF2-40B4-BE49-F238E27FC236}">
                  <a16:creationId xmlns:a16="http://schemas.microsoft.com/office/drawing/2014/main" id="{73373591-BFA2-412A-BA2F-FF3F3082BDB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A574BD7A-F955-4D42-A2DE-D2911A63BAEC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Shape 237">
            <a:extLst>
              <a:ext uri="{FF2B5EF4-FFF2-40B4-BE49-F238E27FC236}">
                <a16:creationId xmlns:a16="http://schemas.microsoft.com/office/drawing/2014/main" id="{3AD97086-5FFA-4798-9939-5F1FAFF6F36D}"/>
              </a:ext>
            </a:extLst>
          </p:cNvPr>
          <p:cNvSpPr txBox="1">
            <a:spLocks/>
          </p:cNvSpPr>
          <p:nvPr/>
        </p:nvSpPr>
        <p:spPr>
          <a:xfrm>
            <a:off x="6341609" y="3287054"/>
            <a:ext cx="2173570" cy="8870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en-US" sz="2000" dirty="0"/>
              <a:t>Color Gel</a:t>
            </a:r>
          </a:p>
          <a:p>
            <a:pPr algn="ctr">
              <a:buNone/>
            </a:pPr>
            <a:r>
              <a:rPr lang="en-US" sz="1400" dirty="0"/>
              <a:t>Adds funky colors.</a:t>
            </a:r>
            <a:endParaRPr lang="en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14F27-2232-44A2-A26D-CA15B7093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6" y="1610788"/>
            <a:ext cx="2251515" cy="1679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FEF6D-FE80-47AE-A009-928B64B51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023" y="1401636"/>
            <a:ext cx="1968113" cy="1888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CA6C8-354A-4ABE-8C45-88066A11B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328" y="1401636"/>
            <a:ext cx="1885418" cy="18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HOW MANY LIGHTS DO YOU NEED?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135818" y="2011403"/>
            <a:ext cx="4658775" cy="177301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b="1" dirty="0">
                <a:solidFill>
                  <a:srgbClr val="FF9800"/>
                </a:solidFill>
              </a:rPr>
              <a:t>JUST ONE!</a:t>
            </a:r>
            <a:endParaRPr lang="en" b="1" dirty="0">
              <a:solidFill>
                <a:srgbClr val="FF9800"/>
              </a:solidFill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800" dirty="0"/>
              <a:t>There are no rules to the minimum number of lights in a studio setup. If you want, you can even call a one-light setup a studio.</a:t>
            </a: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25" name="Shape 271">
            <a:extLst>
              <a:ext uri="{FF2B5EF4-FFF2-40B4-BE49-F238E27FC236}">
                <a16:creationId xmlns:a16="http://schemas.microsoft.com/office/drawing/2014/main" id="{D2AED0DA-802F-473B-B5EA-F9B47075DD69}"/>
              </a:ext>
            </a:extLst>
          </p:cNvPr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" name="Shape 272">
              <a:extLst>
                <a:ext uri="{FF2B5EF4-FFF2-40B4-BE49-F238E27FC236}">
                  <a16:creationId xmlns:a16="http://schemas.microsoft.com/office/drawing/2014/main" id="{29EC987E-BA30-49B1-855F-EA54570734E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3">
              <a:extLst>
                <a:ext uri="{FF2B5EF4-FFF2-40B4-BE49-F238E27FC236}">
                  <a16:creationId xmlns:a16="http://schemas.microsoft.com/office/drawing/2014/main" id="{DCAA682B-3193-43E6-B902-73DD61CF2195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74">
              <a:extLst>
                <a:ext uri="{FF2B5EF4-FFF2-40B4-BE49-F238E27FC236}">
                  <a16:creationId xmlns:a16="http://schemas.microsoft.com/office/drawing/2014/main" id="{CF6AA69D-D517-4FA7-AE84-9956FF61848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75">
              <a:extLst>
                <a:ext uri="{FF2B5EF4-FFF2-40B4-BE49-F238E27FC236}">
                  <a16:creationId xmlns:a16="http://schemas.microsoft.com/office/drawing/2014/main" id="{89261235-1337-438C-BA4D-B8C7FB75866B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76">
              <a:extLst>
                <a:ext uri="{FF2B5EF4-FFF2-40B4-BE49-F238E27FC236}">
                  <a16:creationId xmlns:a16="http://schemas.microsoft.com/office/drawing/2014/main" id="{0AC8BF00-598A-422F-856B-EE61461E7164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77">
              <a:extLst>
                <a:ext uri="{FF2B5EF4-FFF2-40B4-BE49-F238E27FC236}">
                  <a16:creationId xmlns:a16="http://schemas.microsoft.com/office/drawing/2014/main" id="{B956B1EA-FED8-4D1D-BFE3-D2FA9030DB3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0A614BD0-2AFC-40A3-9322-F23EB0F68704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4 LIGHT SETUP</a:t>
            </a:r>
            <a:endParaRPr lang="en"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The classic basic setup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0138029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752</Words>
  <Application>Microsoft Macintosh PowerPoint</Application>
  <PresentationFormat>On-screen Show (16:9)</PresentationFormat>
  <Paragraphs>128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Roboto Condensed Light</vt:lpstr>
      <vt:lpstr>Arvo</vt:lpstr>
      <vt:lpstr>Roboto Condensed</vt:lpstr>
      <vt:lpstr>Arial</vt:lpstr>
      <vt:lpstr>Salerio template</vt:lpstr>
      <vt:lpstr>STUDIO LIGHTING BASICS</vt:lpstr>
      <vt:lpstr>STUDIO GEAR</vt:lpstr>
      <vt:lpstr>STUDIO GEAR : LIGHTS</vt:lpstr>
      <vt:lpstr>STUDIO GEAR : LIGHTSTANDS</vt:lpstr>
      <vt:lpstr>STUDIO GEAR : SOFTBOXES</vt:lpstr>
      <vt:lpstr>STUDIO GEAR : LIGHT MODIFIERS</vt:lpstr>
      <vt:lpstr>STUDIO GEAR : OTHERS</vt:lpstr>
      <vt:lpstr>HOW MANY LIGHTS DO YOU NEED?</vt:lpstr>
      <vt:lpstr>4 LIGHT SETUP</vt:lpstr>
      <vt:lpstr>KEY LIGHT</vt:lpstr>
      <vt:lpstr>FILL LIGHT</vt:lpstr>
      <vt:lpstr>BACK LIGHT</vt:lpstr>
      <vt:lpstr>BACKGROUND LIGHT</vt:lpstr>
      <vt:lpstr>DO YOU NEED ALL 4 LIGHTS?</vt:lpstr>
      <vt:lpstr>HOW TO SETUP?</vt:lpstr>
      <vt:lpstr>STEP 1 : START WITH THE BACKGROUND</vt:lpstr>
      <vt:lpstr>STEP 2 : ADD KEY LIGHT</vt:lpstr>
      <vt:lpstr>STEP 3 : ADD FILL LIGHT</vt:lpstr>
      <vt:lpstr>STEP 4 : ADD MORE LIGHTS</vt:lpstr>
      <vt:lpstr>THE KEY STRATEGY</vt:lpstr>
      <vt:lpstr>COMMON SETUPS &amp; STYLES</vt:lpstr>
      <vt:lpstr>HIGH KEY</vt:lpstr>
      <vt:lpstr>LOW KEY</vt:lpstr>
      <vt:lpstr>CLAM SHELL LIGHTING</vt:lpstr>
      <vt:lpstr>SPLIT LIGHTING</vt:lpstr>
      <vt:lpstr>REMBRANDT LIGHTING</vt:lpstr>
      <vt:lpstr>LOOP LIGHTING</vt:lpstr>
      <vt:lpstr>Task </vt:lpstr>
      <vt:lpstr>4 point lighting set 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LIGHTING BASICS</dc:title>
  <cp:lastModifiedBy>Abbie Woodbridge</cp:lastModifiedBy>
  <cp:revision>64</cp:revision>
  <dcterms:modified xsi:type="dcterms:W3CDTF">2022-01-28T08:27:29Z</dcterms:modified>
</cp:coreProperties>
</file>